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318" r:id="rId4"/>
    <p:sldId id="288" r:id="rId5"/>
    <p:sldId id="310" r:id="rId6"/>
    <p:sldId id="289" r:id="rId7"/>
    <p:sldId id="290" r:id="rId8"/>
    <p:sldId id="323" r:id="rId9"/>
    <p:sldId id="319" r:id="rId10"/>
    <p:sldId id="297" r:id="rId11"/>
    <p:sldId id="309" r:id="rId12"/>
    <p:sldId id="324" r:id="rId13"/>
    <p:sldId id="311" r:id="rId14"/>
    <p:sldId id="317" r:id="rId15"/>
    <p:sldId id="315" r:id="rId16"/>
    <p:sldId id="316" r:id="rId17"/>
    <p:sldId id="263" r:id="rId18"/>
    <p:sldId id="293" r:id="rId19"/>
    <p:sldId id="298" r:id="rId20"/>
    <p:sldId id="281" r:id="rId21"/>
    <p:sldId id="295" r:id="rId22"/>
    <p:sldId id="296" r:id="rId23"/>
    <p:sldId id="267" r:id="rId24"/>
    <p:sldId id="283" r:id="rId25"/>
    <p:sldId id="271" r:id="rId26"/>
    <p:sldId id="272" r:id="rId27"/>
    <p:sldId id="329" r:id="rId28"/>
    <p:sldId id="274" r:id="rId29"/>
    <p:sldId id="275" r:id="rId30"/>
    <p:sldId id="276" r:id="rId31"/>
    <p:sldId id="277" r:id="rId32"/>
    <p:sldId id="278" r:id="rId33"/>
    <p:sldId id="322" r:id="rId34"/>
    <p:sldId id="321" r:id="rId35"/>
    <p:sldId id="304" r:id="rId36"/>
    <p:sldId id="305" r:id="rId37"/>
    <p:sldId id="306" r:id="rId38"/>
    <p:sldId id="325" r:id="rId39"/>
    <p:sldId id="326" r:id="rId40"/>
    <p:sldId id="32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72" autoAdjust="0"/>
    <p:restoredTop sz="94648"/>
  </p:normalViewPr>
  <p:slideViewPr>
    <p:cSldViewPr snapToGrid="0" snapToObjects="1">
      <p:cViewPr varScale="1">
        <p:scale>
          <a:sx n="115" d="100"/>
          <a:sy n="115"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26126-875B-4216-857F-3204458D011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0E137DA-CD3E-4CE8-BE05-0EEBA7549DFB}">
      <dgm:prSet/>
      <dgm:spPr/>
      <dgm:t>
        <a:bodyPr/>
        <a:lstStyle/>
        <a:p>
          <a:r>
            <a:rPr lang="en-US"/>
            <a:t>Medical services</a:t>
          </a:r>
        </a:p>
      </dgm:t>
    </dgm:pt>
    <dgm:pt modelId="{D626B903-483B-497F-847F-21330137FDAF}" type="parTrans" cxnId="{73E2798D-5A80-40F9-ADDE-E631F303E050}">
      <dgm:prSet/>
      <dgm:spPr/>
      <dgm:t>
        <a:bodyPr/>
        <a:lstStyle/>
        <a:p>
          <a:endParaRPr lang="en-US"/>
        </a:p>
      </dgm:t>
    </dgm:pt>
    <dgm:pt modelId="{40EA83F1-C740-4E3F-A192-AF0669A88EB9}" type="sibTrans" cxnId="{73E2798D-5A80-40F9-ADDE-E631F303E050}">
      <dgm:prSet/>
      <dgm:spPr/>
      <dgm:t>
        <a:bodyPr/>
        <a:lstStyle/>
        <a:p>
          <a:endParaRPr lang="en-US"/>
        </a:p>
      </dgm:t>
    </dgm:pt>
    <dgm:pt modelId="{F6866C0B-914B-4146-832A-785B9C44C425}">
      <dgm:prSet/>
      <dgm:spPr/>
      <dgm:t>
        <a:bodyPr/>
        <a:lstStyle/>
        <a:p>
          <a:r>
            <a:rPr lang="en-US"/>
            <a:t>Care coordination services</a:t>
          </a:r>
        </a:p>
      </dgm:t>
    </dgm:pt>
    <dgm:pt modelId="{2BBCE551-A2B1-4B24-949E-9070698B4C5B}" type="parTrans" cxnId="{9405BD41-C0D4-4B7E-B74B-DF7EE3F3C12E}">
      <dgm:prSet/>
      <dgm:spPr/>
      <dgm:t>
        <a:bodyPr/>
        <a:lstStyle/>
        <a:p>
          <a:endParaRPr lang="en-US"/>
        </a:p>
      </dgm:t>
    </dgm:pt>
    <dgm:pt modelId="{764B00CE-ACA6-4F12-B770-7AEB1FA070D2}" type="sibTrans" cxnId="{9405BD41-C0D4-4B7E-B74B-DF7EE3F3C12E}">
      <dgm:prSet/>
      <dgm:spPr/>
      <dgm:t>
        <a:bodyPr/>
        <a:lstStyle/>
        <a:p>
          <a:endParaRPr lang="en-US"/>
        </a:p>
      </dgm:t>
    </dgm:pt>
    <dgm:pt modelId="{B70EE1E8-45AF-4F8D-A1A3-8893BDEF4735}">
      <dgm:prSet/>
      <dgm:spPr/>
      <dgm:t>
        <a:bodyPr/>
        <a:lstStyle/>
        <a:p>
          <a:r>
            <a:rPr lang="en-US"/>
            <a:t>Financial services</a:t>
          </a:r>
        </a:p>
      </dgm:t>
    </dgm:pt>
    <dgm:pt modelId="{10B27A98-7B0A-48A0-9B60-E056E3C6C95B}" type="parTrans" cxnId="{6DF4A6B0-B8DF-4E9C-BB47-BFFD35B478F1}">
      <dgm:prSet/>
      <dgm:spPr/>
      <dgm:t>
        <a:bodyPr/>
        <a:lstStyle/>
        <a:p>
          <a:endParaRPr lang="en-US"/>
        </a:p>
      </dgm:t>
    </dgm:pt>
    <dgm:pt modelId="{B3A44157-8A4E-47CA-9C92-E406A60779DA}" type="sibTrans" cxnId="{6DF4A6B0-B8DF-4E9C-BB47-BFFD35B478F1}">
      <dgm:prSet/>
      <dgm:spPr/>
      <dgm:t>
        <a:bodyPr/>
        <a:lstStyle/>
        <a:p>
          <a:endParaRPr lang="en-US"/>
        </a:p>
      </dgm:t>
    </dgm:pt>
    <dgm:pt modelId="{815D2E27-5FB7-44E0-BC47-6D75B5638886}">
      <dgm:prSet/>
      <dgm:spPr/>
      <dgm:t>
        <a:bodyPr/>
        <a:lstStyle/>
        <a:p>
          <a:r>
            <a:rPr lang="en-US"/>
            <a:t>Adoption Services</a:t>
          </a:r>
        </a:p>
      </dgm:t>
    </dgm:pt>
    <dgm:pt modelId="{2E02A8B1-CA13-4971-B052-E6D480BC7873}" type="parTrans" cxnId="{8D8CAA56-413D-4382-ABF7-0EEE3F83FAAC}">
      <dgm:prSet/>
      <dgm:spPr/>
      <dgm:t>
        <a:bodyPr/>
        <a:lstStyle/>
        <a:p>
          <a:endParaRPr lang="en-US"/>
        </a:p>
      </dgm:t>
    </dgm:pt>
    <dgm:pt modelId="{C341BC7A-A13C-47BB-A507-30CF436C7C3E}" type="sibTrans" cxnId="{8D8CAA56-413D-4382-ABF7-0EEE3F83FAAC}">
      <dgm:prSet/>
      <dgm:spPr/>
      <dgm:t>
        <a:bodyPr/>
        <a:lstStyle/>
        <a:p>
          <a:endParaRPr lang="en-US"/>
        </a:p>
      </dgm:t>
    </dgm:pt>
    <dgm:pt modelId="{EEE9A233-599A-304A-A497-0CD0ECAC352A}" type="pres">
      <dgm:prSet presAssocID="{4F726126-875B-4216-857F-3204458D0110}" presName="linear" presStyleCnt="0">
        <dgm:presLayoutVars>
          <dgm:animLvl val="lvl"/>
          <dgm:resizeHandles val="exact"/>
        </dgm:presLayoutVars>
      </dgm:prSet>
      <dgm:spPr/>
    </dgm:pt>
    <dgm:pt modelId="{573191B2-E5B1-FF48-9DFA-6C27D01EC3FC}" type="pres">
      <dgm:prSet presAssocID="{20E137DA-CD3E-4CE8-BE05-0EEBA7549DFB}" presName="parentText" presStyleLbl="node1" presStyleIdx="0" presStyleCnt="4">
        <dgm:presLayoutVars>
          <dgm:chMax val="0"/>
          <dgm:bulletEnabled val="1"/>
        </dgm:presLayoutVars>
      </dgm:prSet>
      <dgm:spPr/>
    </dgm:pt>
    <dgm:pt modelId="{6FA70DE9-6556-2547-9BB2-B4E8B04D318D}" type="pres">
      <dgm:prSet presAssocID="{40EA83F1-C740-4E3F-A192-AF0669A88EB9}" presName="spacer" presStyleCnt="0"/>
      <dgm:spPr/>
    </dgm:pt>
    <dgm:pt modelId="{CA6F6395-2E0C-F248-97BF-1418A91A71DB}" type="pres">
      <dgm:prSet presAssocID="{F6866C0B-914B-4146-832A-785B9C44C425}" presName="parentText" presStyleLbl="node1" presStyleIdx="1" presStyleCnt="4">
        <dgm:presLayoutVars>
          <dgm:chMax val="0"/>
          <dgm:bulletEnabled val="1"/>
        </dgm:presLayoutVars>
      </dgm:prSet>
      <dgm:spPr/>
    </dgm:pt>
    <dgm:pt modelId="{12F0C981-0DB4-3446-B96B-6A344079E0B6}" type="pres">
      <dgm:prSet presAssocID="{764B00CE-ACA6-4F12-B770-7AEB1FA070D2}" presName="spacer" presStyleCnt="0"/>
      <dgm:spPr/>
    </dgm:pt>
    <dgm:pt modelId="{EFB6FCD2-9625-B147-B50E-EE32DE292572}" type="pres">
      <dgm:prSet presAssocID="{B70EE1E8-45AF-4F8D-A1A3-8893BDEF4735}" presName="parentText" presStyleLbl="node1" presStyleIdx="2" presStyleCnt="4">
        <dgm:presLayoutVars>
          <dgm:chMax val="0"/>
          <dgm:bulletEnabled val="1"/>
        </dgm:presLayoutVars>
      </dgm:prSet>
      <dgm:spPr/>
    </dgm:pt>
    <dgm:pt modelId="{FE8A5968-827C-1D44-BF8B-E33B4B88DC27}" type="pres">
      <dgm:prSet presAssocID="{B3A44157-8A4E-47CA-9C92-E406A60779DA}" presName="spacer" presStyleCnt="0"/>
      <dgm:spPr/>
    </dgm:pt>
    <dgm:pt modelId="{2348496A-F666-DD41-B413-A07494ACC945}" type="pres">
      <dgm:prSet presAssocID="{815D2E27-5FB7-44E0-BC47-6D75B5638886}" presName="parentText" presStyleLbl="node1" presStyleIdx="3" presStyleCnt="4">
        <dgm:presLayoutVars>
          <dgm:chMax val="0"/>
          <dgm:bulletEnabled val="1"/>
        </dgm:presLayoutVars>
      </dgm:prSet>
      <dgm:spPr/>
    </dgm:pt>
  </dgm:ptLst>
  <dgm:cxnLst>
    <dgm:cxn modelId="{1CC91B30-2C0C-5843-8C54-8231BD580AB5}" type="presOf" srcId="{20E137DA-CD3E-4CE8-BE05-0EEBA7549DFB}" destId="{573191B2-E5B1-FF48-9DFA-6C27D01EC3FC}" srcOrd="0" destOrd="0" presId="urn:microsoft.com/office/officeart/2005/8/layout/vList2"/>
    <dgm:cxn modelId="{9405BD41-C0D4-4B7E-B74B-DF7EE3F3C12E}" srcId="{4F726126-875B-4216-857F-3204458D0110}" destId="{F6866C0B-914B-4146-832A-785B9C44C425}" srcOrd="1" destOrd="0" parTransId="{2BBCE551-A2B1-4B24-949E-9070698B4C5B}" sibTransId="{764B00CE-ACA6-4F12-B770-7AEB1FA070D2}"/>
    <dgm:cxn modelId="{8D8CAA56-413D-4382-ABF7-0EEE3F83FAAC}" srcId="{4F726126-875B-4216-857F-3204458D0110}" destId="{815D2E27-5FB7-44E0-BC47-6D75B5638886}" srcOrd="3" destOrd="0" parTransId="{2E02A8B1-CA13-4971-B052-E6D480BC7873}" sibTransId="{C341BC7A-A13C-47BB-A507-30CF436C7C3E}"/>
    <dgm:cxn modelId="{4C319A85-1819-A843-B75A-A7CDC5586BBE}" type="presOf" srcId="{4F726126-875B-4216-857F-3204458D0110}" destId="{EEE9A233-599A-304A-A497-0CD0ECAC352A}" srcOrd="0" destOrd="0" presId="urn:microsoft.com/office/officeart/2005/8/layout/vList2"/>
    <dgm:cxn modelId="{2A96688D-FA63-9E40-A7A1-8977C8E7647C}" type="presOf" srcId="{815D2E27-5FB7-44E0-BC47-6D75B5638886}" destId="{2348496A-F666-DD41-B413-A07494ACC945}" srcOrd="0" destOrd="0" presId="urn:microsoft.com/office/officeart/2005/8/layout/vList2"/>
    <dgm:cxn modelId="{73E2798D-5A80-40F9-ADDE-E631F303E050}" srcId="{4F726126-875B-4216-857F-3204458D0110}" destId="{20E137DA-CD3E-4CE8-BE05-0EEBA7549DFB}" srcOrd="0" destOrd="0" parTransId="{D626B903-483B-497F-847F-21330137FDAF}" sibTransId="{40EA83F1-C740-4E3F-A192-AF0669A88EB9}"/>
    <dgm:cxn modelId="{6DF4A6B0-B8DF-4E9C-BB47-BFFD35B478F1}" srcId="{4F726126-875B-4216-857F-3204458D0110}" destId="{B70EE1E8-45AF-4F8D-A1A3-8893BDEF4735}" srcOrd="2" destOrd="0" parTransId="{10B27A98-7B0A-48A0-9B60-E056E3C6C95B}" sibTransId="{B3A44157-8A4E-47CA-9C92-E406A60779DA}"/>
    <dgm:cxn modelId="{FB21B3CB-A430-7341-A137-3566DB06B63F}" type="presOf" srcId="{F6866C0B-914B-4146-832A-785B9C44C425}" destId="{CA6F6395-2E0C-F248-97BF-1418A91A71DB}" srcOrd="0" destOrd="0" presId="urn:microsoft.com/office/officeart/2005/8/layout/vList2"/>
    <dgm:cxn modelId="{7FF481E5-8D5C-154E-BBF8-6111F179045A}" type="presOf" srcId="{B70EE1E8-45AF-4F8D-A1A3-8893BDEF4735}" destId="{EFB6FCD2-9625-B147-B50E-EE32DE292572}" srcOrd="0" destOrd="0" presId="urn:microsoft.com/office/officeart/2005/8/layout/vList2"/>
    <dgm:cxn modelId="{0AA7DF79-DFA5-5D47-9530-1B4589C347D8}" type="presParOf" srcId="{EEE9A233-599A-304A-A497-0CD0ECAC352A}" destId="{573191B2-E5B1-FF48-9DFA-6C27D01EC3FC}" srcOrd="0" destOrd="0" presId="urn:microsoft.com/office/officeart/2005/8/layout/vList2"/>
    <dgm:cxn modelId="{64A422E5-2052-DE47-8578-976C939B1669}" type="presParOf" srcId="{EEE9A233-599A-304A-A497-0CD0ECAC352A}" destId="{6FA70DE9-6556-2547-9BB2-B4E8B04D318D}" srcOrd="1" destOrd="0" presId="urn:microsoft.com/office/officeart/2005/8/layout/vList2"/>
    <dgm:cxn modelId="{DCBFF523-D9CF-DA47-AB12-B169EF6C0629}" type="presParOf" srcId="{EEE9A233-599A-304A-A497-0CD0ECAC352A}" destId="{CA6F6395-2E0C-F248-97BF-1418A91A71DB}" srcOrd="2" destOrd="0" presId="urn:microsoft.com/office/officeart/2005/8/layout/vList2"/>
    <dgm:cxn modelId="{218AAB3C-9A48-8449-9938-BAF23B283F93}" type="presParOf" srcId="{EEE9A233-599A-304A-A497-0CD0ECAC352A}" destId="{12F0C981-0DB4-3446-B96B-6A344079E0B6}" srcOrd="3" destOrd="0" presId="urn:microsoft.com/office/officeart/2005/8/layout/vList2"/>
    <dgm:cxn modelId="{C0CF7FA8-059C-944E-A61B-3C0C9FA123F2}" type="presParOf" srcId="{EEE9A233-599A-304A-A497-0CD0ECAC352A}" destId="{EFB6FCD2-9625-B147-B50E-EE32DE292572}" srcOrd="4" destOrd="0" presId="urn:microsoft.com/office/officeart/2005/8/layout/vList2"/>
    <dgm:cxn modelId="{D88450B1-998B-9849-BBE7-0D49189F2E94}" type="presParOf" srcId="{EEE9A233-599A-304A-A497-0CD0ECAC352A}" destId="{FE8A5968-827C-1D44-BF8B-E33B4B88DC27}" srcOrd="5" destOrd="0" presId="urn:microsoft.com/office/officeart/2005/8/layout/vList2"/>
    <dgm:cxn modelId="{5DCADABE-A614-4042-AB8B-11BE9D362F35}" type="presParOf" srcId="{EEE9A233-599A-304A-A497-0CD0ECAC352A}" destId="{2348496A-F666-DD41-B413-A07494ACC94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F4AE69-97AB-402C-BFDC-E9514B4ECC5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F0451B9-4947-4313-A486-B969C28091FB}">
      <dgm:prSet/>
      <dgm:spPr/>
      <dgm:t>
        <a:bodyPr/>
        <a:lstStyle/>
        <a:p>
          <a:pPr algn="just">
            <a:lnSpc>
              <a:spcPct val="100000"/>
            </a:lnSpc>
            <a:defRPr cap="all"/>
          </a:pPr>
          <a:r>
            <a:rPr lang="en-US" dirty="0"/>
            <a:t>Email confirmation sent to sponsor to inform on their account status and payment receipt acknowledgement</a:t>
          </a:r>
        </a:p>
      </dgm:t>
    </dgm:pt>
    <dgm:pt modelId="{59D16F16-DFD9-417A-9246-3E74FAB9FE81}" type="parTrans" cxnId="{A70DDBD3-B3D1-4BDD-A88A-4221F3F3518D}">
      <dgm:prSet/>
      <dgm:spPr/>
      <dgm:t>
        <a:bodyPr/>
        <a:lstStyle/>
        <a:p>
          <a:endParaRPr lang="en-US"/>
        </a:p>
      </dgm:t>
    </dgm:pt>
    <dgm:pt modelId="{BB963F3A-EB46-4C3C-B3D9-97A1EDB42B97}" type="sibTrans" cxnId="{A70DDBD3-B3D1-4BDD-A88A-4221F3F3518D}">
      <dgm:prSet/>
      <dgm:spPr/>
      <dgm:t>
        <a:bodyPr/>
        <a:lstStyle/>
        <a:p>
          <a:pPr>
            <a:lnSpc>
              <a:spcPct val="100000"/>
            </a:lnSpc>
          </a:pPr>
          <a:endParaRPr lang="en-US"/>
        </a:p>
      </dgm:t>
    </dgm:pt>
    <dgm:pt modelId="{1CE98206-9152-4085-9661-010B5EF4235A}">
      <dgm:prSet/>
      <dgm:spPr/>
      <dgm:t>
        <a:bodyPr/>
        <a:lstStyle/>
        <a:p>
          <a:pPr algn="just">
            <a:lnSpc>
              <a:spcPct val="100000"/>
            </a:lnSpc>
            <a:defRPr cap="all"/>
          </a:pPr>
          <a:r>
            <a:rPr lang="en-US" dirty="0"/>
            <a:t>Pie Graph </a:t>
          </a:r>
          <a:r>
            <a:rPr lang="en-US" dirty="0">
              <a:solidFill>
                <a:schemeClr val="tx1"/>
              </a:solidFill>
            </a:rPr>
            <a:t>OF SERVICES MANAGED BY OUR application</a:t>
          </a:r>
          <a:r>
            <a:rPr lang="en-US" dirty="0"/>
            <a:t> showing who we serve Based on gender, age and special needs</a:t>
          </a:r>
          <a:endParaRPr lang="en-US" dirty="0">
            <a:solidFill>
              <a:srgbClr val="C00000"/>
            </a:solidFill>
          </a:endParaRPr>
        </a:p>
      </dgm:t>
    </dgm:pt>
    <dgm:pt modelId="{9F18E3F2-D261-4C17-9007-5E1676B17E66}" type="parTrans" cxnId="{E75D93A0-F7DB-452D-A19B-D54A7C0F2876}">
      <dgm:prSet/>
      <dgm:spPr/>
      <dgm:t>
        <a:bodyPr/>
        <a:lstStyle/>
        <a:p>
          <a:endParaRPr lang="en-US"/>
        </a:p>
      </dgm:t>
    </dgm:pt>
    <dgm:pt modelId="{F5F39995-5DFB-471E-B80A-D3B3140C085E}" type="sibTrans" cxnId="{E75D93A0-F7DB-452D-A19B-D54A7C0F2876}">
      <dgm:prSet/>
      <dgm:spPr/>
      <dgm:t>
        <a:bodyPr/>
        <a:lstStyle/>
        <a:p>
          <a:endParaRPr lang="en-US"/>
        </a:p>
      </dgm:t>
    </dgm:pt>
    <dgm:pt modelId="{02751785-7D78-3848-ABF8-46D93C4B4D18}">
      <dgm:prSet/>
      <dgm:spPr/>
      <dgm:t>
        <a:bodyPr/>
        <a:lstStyle/>
        <a:p>
          <a:pPr algn="ctr">
            <a:lnSpc>
              <a:spcPct val="100000"/>
            </a:lnSpc>
            <a:defRPr cap="all"/>
          </a:pPr>
          <a:r>
            <a:rPr lang="en-US" dirty="0">
              <a:solidFill>
                <a:schemeClr val="tx1"/>
              </a:solidFill>
            </a:rPr>
            <a:t>Email confirmation sent to adopters to inform on their account status and on each phase of adoption process </a:t>
          </a:r>
        </a:p>
      </dgm:t>
    </dgm:pt>
    <dgm:pt modelId="{5D7FB1C7-D364-BE43-96D7-DB37CC453BB0}" type="sibTrans" cxnId="{8DE7F7C0-2898-5F44-B826-F49E0E893362}">
      <dgm:prSet/>
      <dgm:spPr/>
      <dgm:t>
        <a:bodyPr/>
        <a:lstStyle/>
        <a:p>
          <a:endParaRPr lang="en-US"/>
        </a:p>
      </dgm:t>
    </dgm:pt>
    <dgm:pt modelId="{82C241E5-3562-644B-9042-DC6713E813B8}" type="parTrans" cxnId="{8DE7F7C0-2898-5F44-B826-F49E0E893362}">
      <dgm:prSet/>
      <dgm:spPr/>
      <dgm:t>
        <a:bodyPr/>
        <a:lstStyle/>
        <a:p>
          <a:endParaRPr lang="en-US"/>
        </a:p>
      </dgm:t>
    </dgm:pt>
    <dgm:pt modelId="{15D85A82-A8C9-45F8-9412-4E140FDDB635}">
      <dgm:prSet/>
      <dgm:spPr/>
      <dgm:t>
        <a:bodyPr/>
        <a:lstStyle/>
        <a:p>
          <a:pPr>
            <a:lnSpc>
              <a:spcPct val="100000"/>
            </a:lnSpc>
          </a:pPr>
          <a:r>
            <a:rPr lang="en-US" dirty="0">
              <a:solidFill>
                <a:schemeClr val="tx1"/>
              </a:solidFill>
            </a:rPr>
            <a:t>ANALYSIS ON SERVICES MANAGED BY OUR APPLICATION</a:t>
          </a:r>
          <a:endParaRPr lang="en-US" dirty="0"/>
        </a:p>
      </dgm:t>
    </dgm:pt>
    <dgm:pt modelId="{69AB2303-3DE3-4A68-B3F4-B3417B1B0604}" type="sibTrans" cxnId="{84EE93F5-C543-4E84-BAA4-C35453024D8D}">
      <dgm:prSet/>
      <dgm:spPr/>
      <dgm:t>
        <a:bodyPr/>
        <a:lstStyle/>
        <a:p>
          <a:pPr>
            <a:lnSpc>
              <a:spcPct val="100000"/>
            </a:lnSpc>
          </a:pPr>
          <a:endParaRPr lang="en-US"/>
        </a:p>
      </dgm:t>
    </dgm:pt>
    <dgm:pt modelId="{DBD9A023-6619-4281-8914-CCCDE000315E}" type="parTrans" cxnId="{84EE93F5-C543-4E84-BAA4-C35453024D8D}">
      <dgm:prSet/>
      <dgm:spPr/>
      <dgm:t>
        <a:bodyPr/>
        <a:lstStyle/>
        <a:p>
          <a:endParaRPr lang="en-US"/>
        </a:p>
      </dgm:t>
    </dgm:pt>
    <dgm:pt modelId="{FB3320DE-CB80-4C34-AD3E-0A9CA45E1A7A}" type="pres">
      <dgm:prSet presAssocID="{D1F4AE69-97AB-402C-BFDC-E9514B4ECC5F}" presName="root" presStyleCnt="0">
        <dgm:presLayoutVars>
          <dgm:dir/>
          <dgm:resizeHandles val="exact"/>
        </dgm:presLayoutVars>
      </dgm:prSet>
      <dgm:spPr/>
    </dgm:pt>
    <dgm:pt modelId="{C188F172-D414-4D2B-89C6-0B6D604A1E07}" type="pres">
      <dgm:prSet presAssocID="{EF0451B9-4947-4313-A486-B969C28091FB}" presName="compNode" presStyleCnt="0"/>
      <dgm:spPr/>
    </dgm:pt>
    <dgm:pt modelId="{0556CC33-2D7C-40B0-AAE8-4F2D28DE645B}" type="pres">
      <dgm:prSet presAssocID="{EF0451B9-4947-4313-A486-B969C28091FB}" presName="iconBgRect" presStyleLbl="bgShp" presStyleIdx="0" presStyleCnt="4" custLinFactNeighborX="-11696" custLinFactNeighborY="4176"/>
      <dgm:spPr/>
    </dgm:pt>
    <dgm:pt modelId="{B4154033-DD9F-4C28-B8DF-DD2E1C26D674}" type="pres">
      <dgm:prSet presAssocID="{EF0451B9-4947-4313-A486-B969C28091FB}" presName="iconRect" presStyleLbl="node1" presStyleIdx="0" presStyleCnt="4" custLinFactNeighborX="-20384" custLinFactNeighborY="72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3B17A6B6-2D41-46A7-8B9A-7CC7D7444216}" type="pres">
      <dgm:prSet presAssocID="{EF0451B9-4947-4313-A486-B969C28091FB}" presName="spaceRect" presStyleCnt="0"/>
      <dgm:spPr/>
    </dgm:pt>
    <dgm:pt modelId="{C31E9708-69BB-48DE-84CA-6D64EC1065DE}" type="pres">
      <dgm:prSet presAssocID="{EF0451B9-4947-4313-A486-B969C28091FB}" presName="textRect" presStyleLbl="revTx" presStyleIdx="0" presStyleCnt="4">
        <dgm:presLayoutVars>
          <dgm:chMax val="1"/>
          <dgm:chPref val="1"/>
        </dgm:presLayoutVars>
      </dgm:prSet>
      <dgm:spPr/>
    </dgm:pt>
    <dgm:pt modelId="{EE31740C-AABE-4696-A406-406B1C37E672}" type="pres">
      <dgm:prSet presAssocID="{BB963F3A-EB46-4C3C-B3D9-97A1EDB42B97}" presName="sibTrans" presStyleCnt="0"/>
      <dgm:spPr/>
    </dgm:pt>
    <dgm:pt modelId="{FC4A7F03-67F6-491C-BAD8-932EFB165E7D}" type="pres">
      <dgm:prSet presAssocID="{15D85A82-A8C9-45F8-9412-4E140FDDB635}" presName="compNode" presStyleCnt="0"/>
      <dgm:spPr/>
    </dgm:pt>
    <dgm:pt modelId="{F5BA6668-3F75-4A3D-B369-125EFA58D060}" type="pres">
      <dgm:prSet presAssocID="{15D85A82-A8C9-45F8-9412-4E140FDDB635}" presName="iconBgRect" presStyleLbl="bgShp" presStyleIdx="1" presStyleCnt="4" custLinFactX="-100000" custLinFactY="100000" custLinFactNeighborX="-153653" custLinFactNeighborY="127359"/>
      <dgm:spPr>
        <a:noFill/>
      </dgm:spPr>
    </dgm:pt>
    <dgm:pt modelId="{F4EB9039-95D7-42D7-8690-E9BFA20AC9C4}" type="pres">
      <dgm:prSet presAssocID="{15D85A82-A8C9-45F8-9412-4E140FDDB635}"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ethoscope"/>
        </a:ext>
      </dgm:extLst>
    </dgm:pt>
    <dgm:pt modelId="{CB0B7216-0BD4-400F-9D28-E6C8DCF16AF4}" type="pres">
      <dgm:prSet presAssocID="{15D85A82-A8C9-45F8-9412-4E140FDDB635}" presName="spaceRect" presStyleCnt="0"/>
      <dgm:spPr/>
    </dgm:pt>
    <dgm:pt modelId="{48BA0DD0-19D2-4A83-AA8F-92A13B4D3B6E}" type="pres">
      <dgm:prSet presAssocID="{15D85A82-A8C9-45F8-9412-4E140FDDB635}" presName="textRect" presStyleLbl="revTx" presStyleIdx="1" presStyleCnt="4" custScaleX="99563" custScaleY="61137" custLinFactX="-26806" custLinFactY="172533" custLinFactNeighborX="-100000" custLinFactNeighborY="200000">
        <dgm:presLayoutVars>
          <dgm:chMax val="1"/>
          <dgm:chPref val="1"/>
        </dgm:presLayoutVars>
      </dgm:prSet>
      <dgm:spPr/>
    </dgm:pt>
    <dgm:pt modelId="{0CFA42D7-FB5A-474F-A86C-FE5A99CF6D6B}" type="pres">
      <dgm:prSet presAssocID="{69AB2303-3DE3-4A68-B3F4-B3417B1B0604}" presName="sibTrans" presStyleCnt="0"/>
      <dgm:spPr/>
    </dgm:pt>
    <dgm:pt modelId="{F1846C9A-87BA-4442-B6C4-C945F72A0D8C}" type="pres">
      <dgm:prSet presAssocID="{1CE98206-9152-4085-9661-010B5EF4235A}" presName="compNode" presStyleCnt="0"/>
      <dgm:spPr/>
    </dgm:pt>
    <dgm:pt modelId="{6FB76C1A-5821-4009-9D34-9745DF4864E5}" type="pres">
      <dgm:prSet presAssocID="{1CE98206-9152-4085-9661-010B5EF4235A}" presName="iconBgRect" presStyleLbl="bgShp" presStyleIdx="2" presStyleCnt="4" custScaleX="97126" custScaleY="92896" custLinFactX="96327" custLinFactNeighborX="100000" custLinFactNeighborY="8209"/>
      <dgm:spPr/>
    </dgm:pt>
    <dgm:pt modelId="{729F19E2-48F2-468C-9BC2-D9C0ABC10583}" type="pres">
      <dgm:prSet presAssocID="{1CE98206-9152-4085-9661-010B5EF4235A}"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FB0D035-0337-4D70-84B6-82F77458DAEE}" type="pres">
      <dgm:prSet presAssocID="{1CE98206-9152-4085-9661-010B5EF4235A}" presName="spaceRect" presStyleCnt="0"/>
      <dgm:spPr/>
    </dgm:pt>
    <dgm:pt modelId="{5F2869D5-92B0-463C-ACD3-DE13A99FDA47}" type="pres">
      <dgm:prSet presAssocID="{1CE98206-9152-4085-9661-010B5EF4235A}" presName="textRect" presStyleLbl="revTx" presStyleIdx="2" presStyleCnt="4" custScaleX="110537" custLinFactX="16624" custLinFactNeighborX="100000" custLinFactNeighborY="-19731">
        <dgm:presLayoutVars>
          <dgm:chMax val="1"/>
          <dgm:chPref val="1"/>
        </dgm:presLayoutVars>
      </dgm:prSet>
      <dgm:spPr/>
    </dgm:pt>
    <dgm:pt modelId="{4D568E2E-3BAF-5843-9712-6DC196D10984}" type="pres">
      <dgm:prSet presAssocID="{F5F39995-5DFB-471E-B80A-D3B3140C085E}" presName="sibTrans" presStyleCnt="0"/>
      <dgm:spPr/>
    </dgm:pt>
    <dgm:pt modelId="{3FF34F19-3A6E-BA4D-A6D5-8AFD2BF47BB1}" type="pres">
      <dgm:prSet presAssocID="{02751785-7D78-3848-ABF8-46D93C4B4D18}" presName="compNode" presStyleCnt="0"/>
      <dgm:spPr/>
    </dgm:pt>
    <dgm:pt modelId="{4E846939-28CD-FD40-B21B-35DD618C8C0A}" type="pres">
      <dgm:prSet presAssocID="{02751785-7D78-3848-ABF8-46D93C4B4D18}" presName="iconBgRect" presStyleLbl="bgShp" presStyleIdx="3" presStyleCnt="4" custLinFactY="-100000" custLinFactNeighborX="-13804" custLinFactNeighborY="-115183"/>
      <dgm:spPr>
        <a:solidFill>
          <a:schemeClr val="accent5">
            <a:hueOff val="0"/>
            <a:satOff val="0"/>
            <a:lumOff val="0"/>
          </a:schemeClr>
        </a:solidFill>
      </dgm:spPr>
    </dgm:pt>
    <dgm:pt modelId="{6C48E810-8C0C-0B4D-A533-57D76894D461}" type="pres">
      <dgm:prSet presAssocID="{02751785-7D78-3848-ABF8-46D93C4B4D18}" presName="iconRect" presStyleLbl="node1" presStyleIdx="3" presStyleCnt="4" custLinFactNeighborX="-8596" custLinFactNeighborY="881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D9574BD8-5BEC-4A4A-AD28-7D404D4F4761}" type="pres">
      <dgm:prSet presAssocID="{02751785-7D78-3848-ABF8-46D93C4B4D18}" presName="spaceRect" presStyleCnt="0"/>
      <dgm:spPr/>
    </dgm:pt>
    <dgm:pt modelId="{CD1E3962-7500-654C-BB80-E9D24919087D}" type="pres">
      <dgm:prSet presAssocID="{02751785-7D78-3848-ABF8-46D93C4B4D18}" presName="textRect" presStyleLbl="revTx" presStyleIdx="3" presStyleCnt="4" custScaleX="86442" custLinFactY="-200000" custLinFactNeighborX="-3996" custLinFactNeighborY="-235463">
        <dgm:presLayoutVars>
          <dgm:chMax val="1"/>
          <dgm:chPref val="1"/>
        </dgm:presLayoutVars>
      </dgm:prSet>
      <dgm:spPr/>
    </dgm:pt>
  </dgm:ptLst>
  <dgm:cxnLst>
    <dgm:cxn modelId="{82EAAC16-75FE-C94E-86B7-77AF09B0BB63}" type="presOf" srcId="{02751785-7D78-3848-ABF8-46D93C4B4D18}" destId="{CD1E3962-7500-654C-BB80-E9D24919087D}" srcOrd="0" destOrd="0" presId="urn:microsoft.com/office/officeart/2018/5/layout/IconCircleLabelList"/>
    <dgm:cxn modelId="{A13B9426-7DD4-0743-9840-1C8188CC7D73}" type="presOf" srcId="{1CE98206-9152-4085-9661-010B5EF4235A}" destId="{5F2869D5-92B0-463C-ACD3-DE13A99FDA47}" srcOrd="0" destOrd="0" presId="urn:microsoft.com/office/officeart/2018/5/layout/IconCircleLabelList"/>
    <dgm:cxn modelId="{FEAA6F69-CE80-534D-96C1-FDC075934465}" type="presOf" srcId="{15D85A82-A8C9-45F8-9412-4E140FDDB635}" destId="{48BA0DD0-19D2-4A83-AA8F-92A13B4D3B6E}" srcOrd="0" destOrd="0" presId="urn:microsoft.com/office/officeart/2018/5/layout/IconCircleLabelList"/>
    <dgm:cxn modelId="{BF38326E-B949-FC40-B132-F997D9D4DCA1}" type="presOf" srcId="{D1F4AE69-97AB-402C-BFDC-E9514B4ECC5F}" destId="{FB3320DE-CB80-4C34-AD3E-0A9CA45E1A7A}" srcOrd="0" destOrd="0" presId="urn:microsoft.com/office/officeart/2018/5/layout/IconCircleLabelList"/>
    <dgm:cxn modelId="{E75D93A0-F7DB-452D-A19B-D54A7C0F2876}" srcId="{D1F4AE69-97AB-402C-BFDC-E9514B4ECC5F}" destId="{1CE98206-9152-4085-9661-010B5EF4235A}" srcOrd="2" destOrd="0" parTransId="{9F18E3F2-D261-4C17-9007-5E1676B17E66}" sibTransId="{F5F39995-5DFB-471E-B80A-D3B3140C085E}"/>
    <dgm:cxn modelId="{8DE7F7C0-2898-5F44-B826-F49E0E893362}" srcId="{D1F4AE69-97AB-402C-BFDC-E9514B4ECC5F}" destId="{02751785-7D78-3848-ABF8-46D93C4B4D18}" srcOrd="3" destOrd="0" parTransId="{82C241E5-3562-644B-9042-DC6713E813B8}" sibTransId="{5D7FB1C7-D364-BE43-96D7-DB37CC453BB0}"/>
    <dgm:cxn modelId="{A70DDBD3-B3D1-4BDD-A88A-4221F3F3518D}" srcId="{D1F4AE69-97AB-402C-BFDC-E9514B4ECC5F}" destId="{EF0451B9-4947-4313-A486-B969C28091FB}" srcOrd="0" destOrd="0" parTransId="{59D16F16-DFD9-417A-9246-3E74FAB9FE81}" sibTransId="{BB963F3A-EB46-4C3C-B3D9-97A1EDB42B97}"/>
    <dgm:cxn modelId="{30BF7DDA-E792-004F-B4C1-AD9BA2881091}" type="presOf" srcId="{EF0451B9-4947-4313-A486-B969C28091FB}" destId="{C31E9708-69BB-48DE-84CA-6D64EC1065DE}" srcOrd="0" destOrd="0" presId="urn:microsoft.com/office/officeart/2018/5/layout/IconCircleLabelList"/>
    <dgm:cxn modelId="{84EE93F5-C543-4E84-BAA4-C35453024D8D}" srcId="{D1F4AE69-97AB-402C-BFDC-E9514B4ECC5F}" destId="{15D85A82-A8C9-45F8-9412-4E140FDDB635}" srcOrd="1" destOrd="0" parTransId="{DBD9A023-6619-4281-8914-CCCDE000315E}" sibTransId="{69AB2303-3DE3-4A68-B3F4-B3417B1B0604}"/>
    <dgm:cxn modelId="{A9EC53AA-6291-0D4C-BD75-1B21260678D3}" type="presParOf" srcId="{FB3320DE-CB80-4C34-AD3E-0A9CA45E1A7A}" destId="{C188F172-D414-4D2B-89C6-0B6D604A1E07}" srcOrd="0" destOrd="0" presId="urn:microsoft.com/office/officeart/2018/5/layout/IconCircleLabelList"/>
    <dgm:cxn modelId="{182C291E-0BAC-0443-8706-F4303D70569C}" type="presParOf" srcId="{C188F172-D414-4D2B-89C6-0B6D604A1E07}" destId="{0556CC33-2D7C-40B0-AAE8-4F2D28DE645B}" srcOrd="0" destOrd="0" presId="urn:microsoft.com/office/officeart/2018/5/layout/IconCircleLabelList"/>
    <dgm:cxn modelId="{12BF2045-EFED-5B45-9C00-DE6092493E3B}" type="presParOf" srcId="{C188F172-D414-4D2B-89C6-0B6D604A1E07}" destId="{B4154033-DD9F-4C28-B8DF-DD2E1C26D674}" srcOrd="1" destOrd="0" presId="urn:microsoft.com/office/officeart/2018/5/layout/IconCircleLabelList"/>
    <dgm:cxn modelId="{8FA40304-0766-7F49-963D-ABE9478D44A0}" type="presParOf" srcId="{C188F172-D414-4D2B-89C6-0B6D604A1E07}" destId="{3B17A6B6-2D41-46A7-8B9A-7CC7D7444216}" srcOrd="2" destOrd="0" presId="urn:microsoft.com/office/officeart/2018/5/layout/IconCircleLabelList"/>
    <dgm:cxn modelId="{976D1589-1978-BC40-9662-9847360A0740}" type="presParOf" srcId="{C188F172-D414-4D2B-89C6-0B6D604A1E07}" destId="{C31E9708-69BB-48DE-84CA-6D64EC1065DE}" srcOrd="3" destOrd="0" presId="urn:microsoft.com/office/officeart/2018/5/layout/IconCircleLabelList"/>
    <dgm:cxn modelId="{62BF4A0D-D75F-AB49-BFF6-17A08075341C}" type="presParOf" srcId="{FB3320DE-CB80-4C34-AD3E-0A9CA45E1A7A}" destId="{EE31740C-AABE-4696-A406-406B1C37E672}" srcOrd="1" destOrd="0" presId="urn:microsoft.com/office/officeart/2018/5/layout/IconCircleLabelList"/>
    <dgm:cxn modelId="{4B18CFBE-640F-D248-A2C7-2708EDA22F54}" type="presParOf" srcId="{FB3320DE-CB80-4C34-AD3E-0A9CA45E1A7A}" destId="{FC4A7F03-67F6-491C-BAD8-932EFB165E7D}" srcOrd="2" destOrd="0" presId="urn:microsoft.com/office/officeart/2018/5/layout/IconCircleLabelList"/>
    <dgm:cxn modelId="{D20A6FEF-A80B-F448-80D3-42F20B7844B0}" type="presParOf" srcId="{FC4A7F03-67F6-491C-BAD8-932EFB165E7D}" destId="{F5BA6668-3F75-4A3D-B369-125EFA58D060}" srcOrd="0" destOrd="0" presId="urn:microsoft.com/office/officeart/2018/5/layout/IconCircleLabelList"/>
    <dgm:cxn modelId="{E8F9EBEA-6C49-1748-AB67-4B341F429CBD}" type="presParOf" srcId="{FC4A7F03-67F6-491C-BAD8-932EFB165E7D}" destId="{F4EB9039-95D7-42D7-8690-E9BFA20AC9C4}" srcOrd="1" destOrd="0" presId="urn:microsoft.com/office/officeart/2018/5/layout/IconCircleLabelList"/>
    <dgm:cxn modelId="{B3B51176-7807-4347-8EDF-ABED82D19DD6}" type="presParOf" srcId="{FC4A7F03-67F6-491C-BAD8-932EFB165E7D}" destId="{CB0B7216-0BD4-400F-9D28-E6C8DCF16AF4}" srcOrd="2" destOrd="0" presId="urn:microsoft.com/office/officeart/2018/5/layout/IconCircleLabelList"/>
    <dgm:cxn modelId="{9C28E6D8-35FF-8C42-8D69-7468FFAB7517}" type="presParOf" srcId="{FC4A7F03-67F6-491C-BAD8-932EFB165E7D}" destId="{48BA0DD0-19D2-4A83-AA8F-92A13B4D3B6E}" srcOrd="3" destOrd="0" presId="urn:microsoft.com/office/officeart/2018/5/layout/IconCircleLabelList"/>
    <dgm:cxn modelId="{A98C6C89-7569-1C42-9D75-B0A1D007F141}" type="presParOf" srcId="{FB3320DE-CB80-4C34-AD3E-0A9CA45E1A7A}" destId="{0CFA42D7-FB5A-474F-A86C-FE5A99CF6D6B}" srcOrd="3" destOrd="0" presId="urn:microsoft.com/office/officeart/2018/5/layout/IconCircleLabelList"/>
    <dgm:cxn modelId="{CD1F8EA3-6A16-7E47-A19F-E7C925CBDD34}" type="presParOf" srcId="{FB3320DE-CB80-4C34-AD3E-0A9CA45E1A7A}" destId="{F1846C9A-87BA-4442-B6C4-C945F72A0D8C}" srcOrd="4" destOrd="0" presId="urn:microsoft.com/office/officeart/2018/5/layout/IconCircleLabelList"/>
    <dgm:cxn modelId="{0D8D1799-1097-7D43-98CC-6E42D77D0784}" type="presParOf" srcId="{F1846C9A-87BA-4442-B6C4-C945F72A0D8C}" destId="{6FB76C1A-5821-4009-9D34-9745DF4864E5}" srcOrd="0" destOrd="0" presId="urn:microsoft.com/office/officeart/2018/5/layout/IconCircleLabelList"/>
    <dgm:cxn modelId="{CB0552E8-BD44-BD4F-A85E-B4F4241ED11B}" type="presParOf" srcId="{F1846C9A-87BA-4442-B6C4-C945F72A0D8C}" destId="{729F19E2-48F2-468C-9BC2-D9C0ABC10583}" srcOrd="1" destOrd="0" presId="urn:microsoft.com/office/officeart/2018/5/layout/IconCircleLabelList"/>
    <dgm:cxn modelId="{6686DE69-86B2-9843-8C37-48D03A922409}" type="presParOf" srcId="{F1846C9A-87BA-4442-B6C4-C945F72A0D8C}" destId="{1FB0D035-0337-4D70-84B6-82F77458DAEE}" srcOrd="2" destOrd="0" presId="urn:microsoft.com/office/officeart/2018/5/layout/IconCircleLabelList"/>
    <dgm:cxn modelId="{412C79CC-83DD-354A-8F5F-328928A757F8}" type="presParOf" srcId="{F1846C9A-87BA-4442-B6C4-C945F72A0D8C}" destId="{5F2869D5-92B0-463C-ACD3-DE13A99FDA47}" srcOrd="3" destOrd="0" presId="urn:microsoft.com/office/officeart/2018/5/layout/IconCircleLabelList"/>
    <dgm:cxn modelId="{7ED33EC3-31B0-124F-9468-B660A395DA10}" type="presParOf" srcId="{FB3320DE-CB80-4C34-AD3E-0A9CA45E1A7A}" destId="{4D568E2E-3BAF-5843-9712-6DC196D10984}" srcOrd="5" destOrd="0" presId="urn:microsoft.com/office/officeart/2018/5/layout/IconCircleLabelList"/>
    <dgm:cxn modelId="{FAADA589-5812-F748-85E6-6A4A81453803}" type="presParOf" srcId="{FB3320DE-CB80-4C34-AD3E-0A9CA45E1A7A}" destId="{3FF34F19-3A6E-BA4D-A6D5-8AFD2BF47BB1}" srcOrd="6" destOrd="0" presId="urn:microsoft.com/office/officeart/2018/5/layout/IconCircleLabelList"/>
    <dgm:cxn modelId="{A7526E7A-6B0A-1F4A-B477-C22FBCA4A2D0}" type="presParOf" srcId="{3FF34F19-3A6E-BA4D-A6D5-8AFD2BF47BB1}" destId="{4E846939-28CD-FD40-B21B-35DD618C8C0A}" srcOrd="0" destOrd="0" presId="urn:microsoft.com/office/officeart/2018/5/layout/IconCircleLabelList"/>
    <dgm:cxn modelId="{D6B36841-12BF-7B49-BDAC-4C94C3E05BB3}" type="presParOf" srcId="{3FF34F19-3A6E-BA4D-A6D5-8AFD2BF47BB1}" destId="{6C48E810-8C0C-0B4D-A533-57D76894D461}" srcOrd="1" destOrd="0" presId="urn:microsoft.com/office/officeart/2018/5/layout/IconCircleLabelList"/>
    <dgm:cxn modelId="{DFBA0AB9-59DD-BA42-BF79-261A6538F31B}" type="presParOf" srcId="{3FF34F19-3A6E-BA4D-A6D5-8AFD2BF47BB1}" destId="{D9574BD8-5BEC-4A4A-AD28-7D404D4F4761}" srcOrd="2" destOrd="0" presId="urn:microsoft.com/office/officeart/2018/5/layout/IconCircleLabelList"/>
    <dgm:cxn modelId="{B313B12D-E87F-5740-82E9-B3CF1689B423}" type="presParOf" srcId="{3FF34F19-3A6E-BA4D-A6D5-8AFD2BF47BB1}" destId="{CD1E3962-7500-654C-BB80-E9D24919087D}" srcOrd="3" destOrd="0" presId="urn:microsoft.com/office/officeart/2018/5/layout/IconCircleLabelList"/>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91B2-E5B1-FF48-9DFA-6C27D01EC3FC}">
      <dsp:nvSpPr>
        <dsp:cNvPr id="0" name=""/>
        <dsp:cNvSpPr/>
      </dsp:nvSpPr>
      <dsp:spPr>
        <a:xfrm>
          <a:off x="0" y="556163"/>
          <a:ext cx="6263640"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Medical services</a:t>
          </a:r>
        </a:p>
      </dsp:txBody>
      <dsp:txXfrm>
        <a:off x="49176" y="605339"/>
        <a:ext cx="6165288" cy="909018"/>
      </dsp:txXfrm>
    </dsp:sp>
    <dsp:sp modelId="{CA6F6395-2E0C-F248-97BF-1418A91A71DB}">
      <dsp:nvSpPr>
        <dsp:cNvPr id="0" name=""/>
        <dsp:cNvSpPr/>
      </dsp:nvSpPr>
      <dsp:spPr>
        <a:xfrm>
          <a:off x="0" y="1684494"/>
          <a:ext cx="6263640" cy="100737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Care coordination services</a:t>
          </a:r>
        </a:p>
      </dsp:txBody>
      <dsp:txXfrm>
        <a:off x="49176" y="1733670"/>
        <a:ext cx="6165288" cy="909018"/>
      </dsp:txXfrm>
    </dsp:sp>
    <dsp:sp modelId="{EFB6FCD2-9625-B147-B50E-EE32DE292572}">
      <dsp:nvSpPr>
        <dsp:cNvPr id="0" name=""/>
        <dsp:cNvSpPr/>
      </dsp:nvSpPr>
      <dsp:spPr>
        <a:xfrm>
          <a:off x="0" y="2812823"/>
          <a:ext cx="6263640" cy="100737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Financial services</a:t>
          </a:r>
        </a:p>
      </dsp:txBody>
      <dsp:txXfrm>
        <a:off x="49176" y="2861999"/>
        <a:ext cx="6165288" cy="909018"/>
      </dsp:txXfrm>
    </dsp:sp>
    <dsp:sp modelId="{2348496A-F666-DD41-B413-A07494ACC945}">
      <dsp:nvSpPr>
        <dsp:cNvPr id="0" name=""/>
        <dsp:cNvSpPr/>
      </dsp:nvSpPr>
      <dsp:spPr>
        <a:xfrm>
          <a:off x="0" y="3941153"/>
          <a:ext cx="6263640" cy="10073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Adoption Services</a:t>
          </a:r>
        </a:p>
      </dsp:txBody>
      <dsp:txXfrm>
        <a:off x="49176" y="3990329"/>
        <a:ext cx="6165288"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6CC33-2D7C-40B0-AAE8-4F2D28DE645B}">
      <dsp:nvSpPr>
        <dsp:cNvPr id="0" name=""/>
        <dsp:cNvSpPr/>
      </dsp:nvSpPr>
      <dsp:spPr>
        <a:xfrm>
          <a:off x="1066828" y="175153"/>
          <a:ext cx="1363492" cy="13634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54033-DD9F-4C28-B8DF-DD2E1C26D674}">
      <dsp:nvSpPr>
        <dsp:cNvPr id="0" name=""/>
        <dsp:cNvSpPr/>
      </dsp:nvSpPr>
      <dsp:spPr>
        <a:xfrm>
          <a:off x="1357412" y="465732"/>
          <a:ext cx="782331" cy="7823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E9708-69BB-48DE-84CA-6D64EC1065DE}">
      <dsp:nvSpPr>
        <dsp:cNvPr id="0" name=""/>
        <dsp:cNvSpPr/>
      </dsp:nvSpPr>
      <dsp:spPr>
        <a:xfrm>
          <a:off x="790432" y="1906401"/>
          <a:ext cx="22352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kern="1200" dirty="0"/>
            <a:t>Email confirmation sent to sponsor to inform on their account status and payment receipt acknowledgement</a:t>
          </a:r>
        </a:p>
      </dsp:txBody>
      <dsp:txXfrm>
        <a:off x="790432" y="1906401"/>
        <a:ext cx="2235234" cy="720000"/>
      </dsp:txXfrm>
    </dsp:sp>
    <dsp:sp modelId="{F5BA6668-3F75-4A3D-B369-125EFA58D060}">
      <dsp:nvSpPr>
        <dsp:cNvPr id="0" name=""/>
        <dsp:cNvSpPr/>
      </dsp:nvSpPr>
      <dsp:spPr>
        <a:xfrm>
          <a:off x="394162" y="3288191"/>
          <a:ext cx="1363492" cy="1363492"/>
        </a:xfrm>
        <a:prstGeom prst="ellipse">
          <a:avLst/>
        </a:prstGeom>
        <a:noFill/>
        <a:ln>
          <a:noFill/>
        </a:ln>
        <a:effectLst/>
      </dsp:spPr>
      <dsp:style>
        <a:lnRef idx="0">
          <a:scrgbClr r="0" g="0" b="0"/>
        </a:lnRef>
        <a:fillRef idx="1">
          <a:scrgbClr r="0" g="0" b="0"/>
        </a:fillRef>
        <a:effectRef idx="0">
          <a:scrgbClr r="0" g="0" b="0"/>
        </a:effectRef>
        <a:fontRef idx="minor"/>
      </dsp:style>
    </dsp:sp>
    <dsp:sp modelId="{F4EB9039-95D7-42D7-8690-E9BFA20AC9C4}">
      <dsp:nvSpPr>
        <dsp:cNvPr id="0" name=""/>
        <dsp:cNvSpPr/>
      </dsp:nvSpPr>
      <dsp:spPr>
        <a:xfrm>
          <a:off x="4143283" y="478747"/>
          <a:ext cx="782331" cy="7823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A0DD0-19D2-4A83-AA8F-92A13B4D3B6E}">
      <dsp:nvSpPr>
        <dsp:cNvPr id="0" name=""/>
        <dsp:cNvSpPr/>
      </dsp:nvSpPr>
      <dsp:spPr>
        <a:xfrm>
          <a:off x="587305" y="4798499"/>
          <a:ext cx="2225466" cy="44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chemeClr val="tx1"/>
              </a:solidFill>
            </a:rPr>
            <a:t>ANALYSIS ON SERVICES MANAGED BY OUR APPLICATION</a:t>
          </a:r>
          <a:endParaRPr lang="en-US" sz="1100" kern="1200" dirty="0"/>
        </a:p>
      </dsp:txBody>
      <dsp:txXfrm>
        <a:off x="587305" y="4798499"/>
        <a:ext cx="2225466" cy="440186"/>
      </dsp:txXfrm>
    </dsp:sp>
    <dsp:sp modelId="{6FB76C1A-5821-4009-9D34-9745DF4864E5}">
      <dsp:nvSpPr>
        <dsp:cNvPr id="0" name=""/>
        <dsp:cNvSpPr/>
      </dsp:nvSpPr>
      <dsp:spPr>
        <a:xfrm>
          <a:off x="3922801" y="3321354"/>
          <a:ext cx="1324306" cy="126663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F19E2-48F2-468C-9BC2-D9C0ABC10583}">
      <dsp:nvSpPr>
        <dsp:cNvPr id="0" name=""/>
        <dsp:cNvSpPr/>
      </dsp:nvSpPr>
      <dsp:spPr>
        <a:xfrm>
          <a:off x="1516883" y="3451574"/>
          <a:ext cx="782331" cy="7823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69D5-92B0-463C-ACD3-DE13A99FDA47}">
      <dsp:nvSpPr>
        <dsp:cNvPr id="0" name=""/>
        <dsp:cNvSpPr/>
      </dsp:nvSpPr>
      <dsp:spPr>
        <a:xfrm>
          <a:off x="3279488" y="4807118"/>
          <a:ext cx="24707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kern="1200" dirty="0"/>
            <a:t>Pie Graph </a:t>
          </a:r>
          <a:r>
            <a:rPr lang="en-US" sz="1100" kern="1200" dirty="0">
              <a:solidFill>
                <a:schemeClr val="tx1"/>
              </a:solidFill>
            </a:rPr>
            <a:t>OF SERVICES MANAGED BY OUR application</a:t>
          </a:r>
          <a:r>
            <a:rPr lang="en-US" sz="1100" kern="1200" dirty="0"/>
            <a:t> showing who we serve Based on gender, age and special needs</a:t>
          </a:r>
          <a:endParaRPr lang="en-US" sz="1100" kern="1200" dirty="0">
            <a:solidFill>
              <a:srgbClr val="C00000"/>
            </a:solidFill>
          </a:endParaRPr>
        </a:p>
      </dsp:txBody>
      <dsp:txXfrm>
        <a:off x="3279488" y="4807118"/>
        <a:ext cx="2470760" cy="720000"/>
      </dsp:txXfrm>
    </dsp:sp>
    <dsp:sp modelId="{4E846939-28CD-FD40-B21B-35DD618C8C0A}">
      <dsp:nvSpPr>
        <dsp:cNvPr id="0" name=""/>
        <dsp:cNvSpPr/>
      </dsp:nvSpPr>
      <dsp:spPr>
        <a:xfrm>
          <a:off x="3782249" y="251204"/>
          <a:ext cx="1363492" cy="1363492"/>
        </a:xfrm>
        <a:prstGeom prst="ellipse">
          <a:avLst/>
        </a:prstGeom>
        <a:solidFill>
          <a:schemeClr val="accent5">
            <a:hueOff val="0"/>
            <a:satOff val="0"/>
            <a:lumOff val="0"/>
          </a:schemeClr>
        </a:solidFill>
        <a:ln>
          <a:noFill/>
        </a:ln>
        <a:effectLst/>
      </dsp:spPr>
      <dsp:style>
        <a:lnRef idx="0">
          <a:scrgbClr r="0" g="0" b="0"/>
        </a:lnRef>
        <a:fillRef idx="1">
          <a:scrgbClr r="0" g="0" b="0"/>
        </a:fillRef>
        <a:effectRef idx="0">
          <a:scrgbClr r="0" g="0" b="0"/>
        </a:effectRef>
        <a:fontRef idx="minor"/>
      </dsp:style>
    </dsp:sp>
    <dsp:sp modelId="{6C48E810-8C0C-0B4D-A533-57D76894D461}">
      <dsp:nvSpPr>
        <dsp:cNvPr id="0" name=""/>
        <dsp:cNvSpPr/>
      </dsp:nvSpPr>
      <dsp:spPr>
        <a:xfrm>
          <a:off x="4193797" y="3544776"/>
          <a:ext cx="782331" cy="7823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E3962-7500-654C-BB80-E9D24919087D}">
      <dsp:nvSpPr>
        <dsp:cNvPr id="0" name=""/>
        <dsp:cNvSpPr/>
      </dsp:nvSpPr>
      <dsp:spPr>
        <a:xfrm>
          <a:off x="3596802" y="1838063"/>
          <a:ext cx="19321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solidFill>
                <a:schemeClr val="tx1"/>
              </a:solidFill>
            </a:rPr>
            <a:t>Email confirmation sent to adopters to inform on their account status and on each phase of adoption process </a:t>
          </a:r>
        </a:p>
      </dsp:txBody>
      <dsp:txXfrm>
        <a:off x="3596802" y="1838063"/>
        <a:ext cx="1932181"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446C9-E262-2E45-9F98-DBE43F62EE19}" type="datetimeFigureOut">
              <a:rPr lang="en-US" smtClean="0"/>
              <a:t>4/23/21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1EA8C-4D60-2F4A-99FE-2658E93D47F0}" type="slidenum">
              <a:rPr lang="en-US" smtClean="0"/>
              <a:t>‹#›</a:t>
            </a:fld>
            <a:endParaRPr lang="en-US"/>
          </a:p>
        </p:txBody>
      </p:sp>
    </p:spTree>
    <p:extLst>
      <p:ext uri="{BB962C8B-B14F-4D97-AF65-F5344CB8AC3E}">
        <p14:creationId xmlns:p14="http://schemas.microsoft.com/office/powerpoint/2010/main" val="248984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1EA8C-4D60-2F4A-99FE-2658E93D47F0}" type="slidenum">
              <a:rPr lang="en-US" smtClean="0"/>
              <a:t>17</a:t>
            </a:fld>
            <a:endParaRPr lang="en-US"/>
          </a:p>
        </p:txBody>
      </p:sp>
    </p:spTree>
    <p:extLst>
      <p:ext uri="{BB962C8B-B14F-4D97-AF65-F5344CB8AC3E}">
        <p14:creationId xmlns:p14="http://schemas.microsoft.com/office/powerpoint/2010/main" val="150900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1EA8C-4D60-2F4A-99FE-2658E93D47F0}" type="slidenum">
              <a:rPr lang="en-US" smtClean="0"/>
              <a:t>32</a:t>
            </a:fld>
            <a:endParaRPr lang="en-US"/>
          </a:p>
        </p:txBody>
      </p:sp>
    </p:spTree>
    <p:extLst>
      <p:ext uri="{BB962C8B-B14F-4D97-AF65-F5344CB8AC3E}">
        <p14:creationId xmlns:p14="http://schemas.microsoft.com/office/powerpoint/2010/main" val="225895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D3F8-9453-C549-8C9F-5BAED2C4F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5B43D0-03C6-4145-9344-7BB98624B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D427BD-A92E-424D-9326-5287DD7D7630}"/>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36D37215-68E5-5548-BD62-C9AC2CE9F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3AFE-D60A-5549-A1A0-56FB956A9BFE}"/>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2497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8424-0901-9D43-A158-9CBB93FACF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282D1A-D611-E441-B6A7-A75003727E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AA3C0-DCF1-E847-BA6C-073DE83DAE5A}"/>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D8C41E57-427B-4C49-BFD2-CAB0416EA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9ABA-88DD-DC47-972E-959EB695BC18}"/>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199660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0C867-2A65-EB4F-9F52-1D1BBCEB2D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391BB8-FB6E-2649-BC8A-3BB5FC4F7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5156B-2470-C54C-8E78-B0C187C041C9}"/>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86360D41-E59F-3044-8081-6C943F5DD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7B8FB-4112-9242-8B30-31B4C1D00B0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46683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14B8-1FD1-0E4F-8A53-DC88F35A5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510FB-5413-7848-A038-79B237F58F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6D019-1AEB-7E4A-A178-7AA3E36E71EA}"/>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9FD7E41F-1A04-8640-875F-744D9FBCB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2A143-3F40-B542-844E-D4767D7ACF3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51261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EDE1-5126-A644-86BE-CCBAA1BB8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3A042-23C3-5D45-8EE1-9C7D124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7D7390-552F-F947-B446-BD06A3350F9F}"/>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96A95ACC-90C8-5D4E-A103-92B0DEACF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02859-034C-1948-8C35-D55A97644146}"/>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38109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6F57-C8D9-E245-A628-AB26B100B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15DD0-0CB0-C245-80E7-C72CD228C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3B28C-059A-5E4C-907B-898CDBC64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2D72BA-6B0C-CE43-9B33-A3DB35A80542}"/>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6" name="Footer Placeholder 5">
            <a:extLst>
              <a:ext uri="{FF2B5EF4-FFF2-40B4-BE49-F238E27FC236}">
                <a16:creationId xmlns:a16="http://schemas.microsoft.com/office/drawing/2014/main" id="{92D836B8-EB5F-DB4D-9B07-9B2B1838E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42875-1077-2041-A13A-0D1E37C3F6E9}"/>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82805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1A47-777D-414C-8F98-FA16A69CF7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7A119D-EA40-F340-948B-5BE1D87314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A7D0AF-DF8B-BC4E-86DD-E75891C006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0E858-3CF6-7241-96D8-B6FEBD622B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B861C-F5AB-DF46-9BD5-54D713103A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F69606-8EE0-B94A-AB96-2C32458A2532}"/>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8" name="Footer Placeholder 7">
            <a:extLst>
              <a:ext uri="{FF2B5EF4-FFF2-40B4-BE49-F238E27FC236}">
                <a16:creationId xmlns:a16="http://schemas.microsoft.com/office/drawing/2014/main" id="{C182CB4B-8A60-804C-BA9F-3DCCF5DA44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92115-679B-784C-BF62-C5F6713F893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64207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042-E44F-4F45-81DB-A3C69CCFDD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31A242-0323-1142-A7AD-F3B9482C6553}"/>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4" name="Footer Placeholder 3">
            <a:extLst>
              <a:ext uri="{FF2B5EF4-FFF2-40B4-BE49-F238E27FC236}">
                <a16:creationId xmlns:a16="http://schemas.microsoft.com/office/drawing/2014/main" id="{88EB427F-9650-F44D-BA28-5DA2F00A06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A5CB8-633A-7A45-B514-A36F9E035B54}"/>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47726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45FDE-E55B-1343-8812-1C172A58CF17}"/>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3" name="Footer Placeholder 2">
            <a:extLst>
              <a:ext uri="{FF2B5EF4-FFF2-40B4-BE49-F238E27FC236}">
                <a16:creationId xmlns:a16="http://schemas.microsoft.com/office/drawing/2014/main" id="{3FA16DFD-E85C-F641-8067-E89E01B01A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558ABC-D1BD-EC4D-8913-3E07736CBD8F}"/>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27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77AE-E8CE-A44E-8C39-A4C031B8D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34A7A-B416-1D40-9A40-7C5BAAA8D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E969-86A4-7D40-A12F-CAF970A66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4143-B89C-3E4C-958F-F964A0AD88F3}"/>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6" name="Footer Placeholder 5">
            <a:extLst>
              <a:ext uri="{FF2B5EF4-FFF2-40B4-BE49-F238E27FC236}">
                <a16:creationId xmlns:a16="http://schemas.microsoft.com/office/drawing/2014/main" id="{EB762488-E055-3B48-9699-EC823AA4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FADAE-78F7-2943-85C7-A22D96811F99}"/>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6123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13A8-56EA-5C4D-87B3-333775C04D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E1916-16D9-174F-8975-D63F55C1E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6D1FA-F403-9848-9FFB-E22371BB0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649C8-86BF-5941-BCB4-2B7728DD9C9C}"/>
              </a:ext>
            </a:extLst>
          </p:cNvPr>
          <p:cNvSpPr>
            <a:spLocks noGrp="1"/>
          </p:cNvSpPr>
          <p:nvPr>
            <p:ph type="dt" sz="half" idx="10"/>
          </p:nvPr>
        </p:nvSpPr>
        <p:spPr/>
        <p:txBody>
          <a:bodyPr/>
          <a:lstStyle/>
          <a:p>
            <a:fld id="{1B933CCF-FE46-3E49-90C2-BE05277D5C27}" type="datetimeFigureOut">
              <a:rPr lang="en-US" smtClean="0"/>
              <a:t>4/23/21</a:t>
            </a:fld>
            <a:endParaRPr lang="en-US"/>
          </a:p>
        </p:txBody>
      </p:sp>
      <p:sp>
        <p:nvSpPr>
          <p:cNvPr id="6" name="Footer Placeholder 5">
            <a:extLst>
              <a:ext uri="{FF2B5EF4-FFF2-40B4-BE49-F238E27FC236}">
                <a16:creationId xmlns:a16="http://schemas.microsoft.com/office/drawing/2014/main" id="{43C87E4D-3F07-9240-98FE-ADE6C438A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3BB37-259C-3442-AF9B-E8326A01516C}"/>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24643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A187B-7BB1-EE45-8C43-5AC1AD10C9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639B74-1B93-2744-8113-1B1B962582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FD31D-8280-4D49-B0FD-B27DF9FE6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3CCF-FE46-3E49-90C2-BE05277D5C27}" type="datetimeFigureOut">
              <a:rPr lang="en-US" smtClean="0"/>
              <a:t>4/23/21</a:t>
            </a:fld>
            <a:endParaRPr lang="en-US"/>
          </a:p>
        </p:txBody>
      </p:sp>
      <p:sp>
        <p:nvSpPr>
          <p:cNvPr id="5" name="Footer Placeholder 4">
            <a:extLst>
              <a:ext uri="{FF2B5EF4-FFF2-40B4-BE49-F238E27FC236}">
                <a16:creationId xmlns:a16="http://schemas.microsoft.com/office/drawing/2014/main" id="{C1281F16-37BB-5844-8B1A-030DC6696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B100A0-D18A-AD4B-B999-5907206E1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57147-8791-6A4E-AAB2-F129CDFD8B1A}" type="slidenum">
              <a:rPr lang="en-US" smtClean="0"/>
              <a:t>‹#›</a:t>
            </a:fld>
            <a:endParaRPr lang="en-US"/>
          </a:p>
        </p:txBody>
      </p:sp>
    </p:spTree>
    <p:extLst>
      <p:ext uri="{BB962C8B-B14F-4D97-AF65-F5344CB8AC3E}">
        <p14:creationId xmlns:p14="http://schemas.microsoft.com/office/powerpoint/2010/main" val="101624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svg"/><Relationship Id="rId4" Type="http://schemas.openxmlformats.org/officeDocument/2006/relationships/diagramQuickStyle" Target="../diagrams/quickStyle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Arc 4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87611-76D6-8C49-86C3-4298E8FE7CC8}"/>
              </a:ext>
            </a:extLst>
          </p:cNvPr>
          <p:cNvSpPr>
            <a:spLocks noGrp="1"/>
          </p:cNvSpPr>
          <p:nvPr>
            <p:ph type="ctrTitle"/>
          </p:nvPr>
        </p:nvSpPr>
        <p:spPr>
          <a:xfrm>
            <a:off x="1796143" y="746237"/>
            <a:ext cx="9775372" cy="1768363"/>
          </a:xfrm>
        </p:spPr>
        <p:txBody>
          <a:bodyPr>
            <a:normAutofit/>
          </a:bodyPr>
          <a:lstStyle/>
          <a:p>
            <a:r>
              <a:rPr lang="en-US" sz="7200" b="1" dirty="0"/>
              <a:t>UPLIFT</a:t>
            </a:r>
          </a:p>
        </p:txBody>
      </p:sp>
      <p:sp>
        <p:nvSpPr>
          <p:cNvPr id="3" name="Subtitle 2">
            <a:extLst>
              <a:ext uri="{FF2B5EF4-FFF2-40B4-BE49-F238E27FC236}">
                <a16:creationId xmlns:a16="http://schemas.microsoft.com/office/drawing/2014/main" id="{CFF6C73D-71CB-6540-BA40-17EDAADD1450}"/>
              </a:ext>
            </a:extLst>
          </p:cNvPr>
          <p:cNvSpPr>
            <a:spLocks noGrp="1"/>
          </p:cNvSpPr>
          <p:nvPr>
            <p:ph type="subTitle" idx="1"/>
          </p:nvPr>
        </p:nvSpPr>
        <p:spPr>
          <a:xfrm>
            <a:off x="6321287" y="4782320"/>
            <a:ext cx="5361940" cy="1329443"/>
          </a:xfrm>
        </p:spPr>
        <p:txBody>
          <a:bodyPr>
            <a:normAutofit/>
          </a:bodyPr>
          <a:lstStyle/>
          <a:p>
            <a:pPr marL="342900" indent="-342900" algn="l">
              <a:buFontTx/>
              <a:buChar char="-"/>
            </a:pPr>
            <a:r>
              <a:rPr lang="en-US" sz="2200" i="1" dirty="0"/>
              <a:t>Kunjan Praful Gala (001553294)</a:t>
            </a:r>
          </a:p>
          <a:p>
            <a:pPr marL="342900" indent="-342900" algn="l">
              <a:buFontTx/>
              <a:buChar char="-"/>
            </a:pPr>
            <a:r>
              <a:rPr lang="en-US" sz="2200" i="1" dirty="0"/>
              <a:t>Sneha Swaroop (001572060) </a:t>
            </a:r>
          </a:p>
          <a:p>
            <a:pPr marL="342900" indent="-342900" algn="l">
              <a:buFontTx/>
              <a:buChar char="-"/>
            </a:pPr>
            <a:r>
              <a:rPr lang="en-US" sz="2200" i="1" dirty="0"/>
              <a:t>Parth Joshi (001519059)</a:t>
            </a:r>
          </a:p>
        </p:txBody>
      </p:sp>
    </p:spTree>
    <p:extLst>
      <p:ext uri="{BB962C8B-B14F-4D97-AF65-F5344CB8AC3E}">
        <p14:creationId xmlns:p14="http://schemas.microsoft.com/office/powerpoint/2010/main" val="165761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0BBE5-432C-7541-8523-CA8B50DEFAD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WHO WE SERVE</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BBC4E045-6E32-F140-9C87-EB19F65D42D4}"/>
              </a:ext>
            </a:extLst>
          </p:cNvPr>
          <p:cNvPicPr>
            <a:picLocks noGrp="1" noChangeAspect="1"/>
          </p:cNvPicPr>
          <p:nvPr>
            <p:ph idx="1"/>
          </p:nvPr>
        </p:nvPicPr>
        <p:blipFill>
          <a:blip r:embed="rId2"/>
          <a:stretch>
            <a:fillRect/>
          </a:stretch>
        </p:blipFill>
        <p:spPr>
          <a:xfrm>
            <a:off x="4210050" y="930960"/>
            <a:ext cx="7981950" cy="5497147"/>
          </a:xfrm>
          <a:prstGeom prst="rect">
            <a:avLst/>
          </a:prstGeom>
        </p:spPr>
      </p:pic>
    </p:spTree>
    <p:extLst>
      <p:ext uri="{BB962C8B-B14F-4D97-AF65-F5344CB8AC3E}">
        <p14:creationId xmlns:p14="http://schemas.microsoft.com/office/powerpoint/2010/main" val="428736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387B-3CFB-8F48-B21A-F116D3F48886}"/>
              </a:ext>
            </a:extLst>
          </p:cNvPr>
          <p:cNvSpPr>
            <a:spLocks noGrp="1"/>
          </p:cNvSpPr>
          <p:nvPr>
            <p:ph type="title"/>
          </p:nvPr>
        </p:nvSpPr>
        <p:spPr>
          <a:xfrm>
            <a:off x="836676" y="175905"/>
            <a:ext cx="10515600" cy="1325563"/>
          </a:xfrm>
        </p:spPr>
        <p:txBody>
          <a:bodyPr>
            <a:normAutofit/>
          </a:bodyPr>
          <a:lstStyle/>
          <a:p>
            <a:r>
              <a:rPr lang="en-US" sz="5400" dirty="0"/>
              <a:t>FLOWCHART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B105D8C-7036-4746-AF8F-16411A7C4297}"/>
              </a:ext>
            </a:extLst>
          </p:cNvPr>
          <p:cNvPicPr>
            <a:picLocks noGrp="1" noChangeAspect="1"/>
          </p:cNvPicPr>
          <p:nvPr>
            <p:ph idx="1"/>
          </p:nvPr>
        </p:nvPicPr>
        <p:blipFill>
          <a:blip r:embed="rId2"/>
          <a:stretch>
            <a:fillRect/>
          </a:stretch>
        </p:blipFill>
        <p:spPr>
          <a:xfrm>
            <a:off x="495946" y="2223294"/>
            <a:ext cx="11027018" cy="3998656"/>
          </a:xfrm>
          <a:prstGeom prst="rect">
            <a:avLst/>
          </a:prstGeom>
        </p:spPr>
      </p:pic>
    </p:spTree>
    <p:extLst>
      <p:ext uri="{BB962C8B-B14F-4D97-AF65-F5344CB8AC3E}">
        <p14:creationId xmlns:p14="http://schemas.microsoft.com/office/powerpoint/2010/main" val="225788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387B-3CFB-8F48-B21A-F116D3F48886}"/>
              </a:ext>
            </a:extLst>
          </p:cNvPr>
          <p:cNvSpPr>
            <a:spLocks noGrp="1"/>
          </p:cNvSpPr>
          <p:nvPr>
            <p:ph type="title"/>
          </p:nvPr>
        </p:nvSpPr>
        <p:spPr>
          <a:xfrm>
            <a:off x="836676" y="175905"/>
            <a:ext cx="10515600" cy="1325563"/>
          </a:xfrm>
        </p:spPr>
        <p:txBody>
          <a:bodyPr>
            <a:normAutofit/>
          </a:bodyPr>
          <a:lstStyle/>
          <a:p>
            <a:r>
              <a:rPr lang="en-US" sz="5400" dirty="0"/>
              <a:t>SEQUENCE DIAGRAM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6730309-EFB1-9445-8D68-881F7583C9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84413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Foster Care -</a:t>
            </a:r>
            <a:br>
              <a:rPr lang="en-US" dirty="0">
                <a:solidFill>
                  <a:srgbClr val="FFFFFF"/>
                </a:solidFill>
              </a:rPr>
            </a:br>
            <a:r>
              <a:rPr lang="en-US" dirty="0">
                <a:solidFill>
                  <a:srgbClr val="FFFFFF"/>
                </a:solidFill>
              </a:rPr>
              <a:t>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282745"/>
            <a:ext cx="7538746" cy="5894217"/>
          </a:xfrm>
        </p:spPr>
        <p:txBody>
          <a:bodyPr anchor="ctr">
            <a:normAutofit/>
          </a:bodyPr>
          <a:lstStyle/>
          <a:p>
            <a:pPr>
              <a:buFont typeface="Wingdings" panose="05000000000000000000" pitchFamily="2" charset="2"/>
              <a:buChar char="v"/>
            </a:pPr>
            <a:r>
              <a:rPr lang="en-US" b="1" dirty="0"/>
              <a:t> Child Registrar </a:t>
            </a:r>
            <a:r>
              <a:rPr lang="en-US" dirty="0"/>
              <a:t>– Responsible for registering child information in the system</a:t>
            </a:r>
          </a:p>
          <a:p>
            <a:pPr marL="0" indent="0">
              <a:buNone/>
            </a:pPr>
            <a:endParaRPr lang="en-US" dirty="0"/>
          </a:p>
          <a:p>
            <a:pPr>
              <a:buFont typeface="Wingdings" panose="05000000000000000000" pitchFamily="2" charset="2"/>
              <a:buChar char="v"/>
            </a:pPr>
            <a:r>
              <a:rPr lang="en-US" b="1" dirty="0"/>
              <a:t> Childcare examinator </a:t>
            </a:r>
            <a:r>
              <a:rPr lang="en-US" dirty="0"/>
              <a:t>– Responsible for acquiring child and raise request for medical and financial help as and when required</a:t>
            </a:r>
          </a:p>
        </p:txBody>
      </p:sp>
      <p:pic>
        <p:nvPicPr>
          <p:cNvPr id="5" name="Graphic 4" descr="Care outline">
            <a:extLst>
              <a:ext uri="{FF2B5EF4-FFF2-40B4-BE49-F238E27FC236}">
                <a16:creationId xmlns:a16="http://schemas.microsoft.com/office/drawing/2014/main" id="{948ED2C5-FB8D-4EC7-8E51-2B9963AA39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265" y="467749"/>
            <a:ext cx="2154701" cy="2154701"/>
          </a:xfrm>
          <a:prstGeom prst="rect">
            <a:avLst/>
          </a:prstGeom>
        </p:spPr>
      </p:pic>
    </p:spTree>
    <p:extLst>
      <p:ext uri="{BB962C8B-B14F-4D97-AF65-F5344CB8AC3E}">
        <p14:creationId xmlns:p14="http://schemas.microsoft.com/office/powerpoint/2010/main" val="252601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Hospital -</a:t>
            </a:r>
            <a:br>
              <a:rPr lang="en-US" dirty="0">
                <a:solidFill>
                  <a:srgbClr val="FFFFFF"/>
                </a:solidFill>
              </a:rPr>
            </a:br>
            <a:r>
              <a:rPr lang="en-US" dirty="0">
                <a:solidFill>
                  <a:srgbClr val="FFFFFF"/>
                </a:solidFill>
              </a:rPr>
              <a:t>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330938"/>
            <a:ext cx="7538746" cy="5846526"/>
          </a:xfrm>
        </p:spPr>
        <p:txBody>
          <a:bodyPr anchor="ctr">
            <a:normAutofit/>
          </a:bodyPr>
          <a:lstStyle/>
          <a:p>
            <a:pPr lvl="0">
              <a:buFont typeface="Wingdings" panose="05000000000000000000" pitchFamily="2" charset="2"/>
              <a:buChar char="v"/>
            </a:pPr>
            <a:r>
              <a:rPr lang="en-US" dirty="0"/>
              <a:t> </a:t>
            </a:r>
            <a:r>
              <a:rPr lang="en-US" b="1" dirty="0"/>
              <a:t>Doctor</a:t>
            </a:r>
            <a:r>
              <a:rPr lang="en-US" dirty="0"/>
              <a:t> – Responsible for diagnosis of child and prescribe medication or refer to laboratory test, if required</a:t>
            </a:r>
          </a:p>
          <a:p>
            <a:pPr marL="0" lvl="0" indent="0">
              <a:buNone/>
            </a:pPr>
            <a:endParaRPr lang="en-US" dirty="0"/>
          </a:p>
          <a:p>
            <a:pPr lvl="0">
              <a:buFont typeface="Wingdings" panose="05000000000000000000" pitchFamily="2" charset="2"/>
              <a:buChar char="v"/>
            </a:pPr>
            <a:r>
              <a:rPr lang="en-US" b="1" dirty="0"/>
              <a:t> Laboratory Assistant </a:t>
            </a:r>
            <a:r>
              <a:rPr lang="en-US" dirty="0"/>
              <a:t>– Responsible for performing required tests as per doctor’s recommendation</a:t>
            </a:r>
          </a:p>
          <a:p>
            <a:pPr marL="0" lvl="0" indent="0">
              <a:buNone/>
            </a:pPr>
            <a:endParaRPr lang="en-US" dirty="0"/>
          </a:p>
          <a:p>
            <a:pPr lvl="0">
              <a:buFont typeface="Wingdings" panose="05000000000000000000" pitchFamily="2" charset="2"/>
              <a:buChar char="v"/>
            </a:pPr>
            <a:r>
              <a:rPr lang="en-US" b="1" dirty="0"/>
              <a:t> Pharmacist</a:t>
            </a:r>
            <a:r>
              <a:rPr lang="en-US" dirty="0"/>
              <a:t> – Responsible for processing medicine requests as per doctor’s prescription</a:t>
            </a:r>
          </a:p>
          <a:p>
            <a:pPr marL="0" lvl="0" indent="0">
              <a:buNone/>
            </a:pPr>
            <a:endParaRPr lang="en-US" dirty="0"/>
          </a:p>
        </p:txBody>
      </p:sp>
      <p:pic>
        <p:nvPicPr>
          <p:cNvPr id="8" name="Graphic 7" descr="Stethoscope with solid fill">
            <a:extLst>
              <a:ext uri="{FF2B5EF4-FFF2-40B4-BE49-F238E27FC236}">
                <a16:creationId xmlns:a16="http://schemas.microsoft.com/office/drawing/2014/main" id="{115C53D0-A85C-429C-ACB0-D3358E4DA6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1451" y="316132"/>
            <a:ext cx="2325860" cy="2325860"/>
          </a:xfrm>
          <a:prstGeom prst="rect">
            <a:avLst/>
          </a:prstGeom>
        </p:spPr>
      </p:pic>
    </p:spTree>
    <p:extLst>
      <p:ext uri="{BB962C8B-B14F-4D97-AF65-F5344CB8AC3E}">
        <p14:creationId xmlns:p14="http://schemas.microsoft.com/office/powerpoint/2010/main" val="424105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Funding -Roles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42781"/>
            <a:ext cx="7538746" cy="6134182"/>
          </a:xfrm>
        </p:spPr>
        <p:txBody>
          <a:bodyPr anchor="ctr">
            <a:normAutofit/>
          </a:bodyPr>
          <a:lstStyle/>
          <a:p>
            <a:pPr>
              <a:buFont typeface="Wingdings" panose="05000000000000000000" pitchFamily="2" charset="2"/>
              <a:buChar char="v"/>
            </a:pPr>
            <a:r>
              <a:rPr lang="en-US" dirty="0"/>
              <a:t> </a:t>
            </a:r>
            <a:r>
              <a:rPr lang="en-US" b="1" dirty="0"/>
              <a:t>Accountant</a:t>
            </a:r>
            <a:r>
              <a:rPr lang="en-US" dirty="0"/>
              <a:t>  - Responsible for facilitating childcare monetary requests to sponsors and provide confirmation after receiving payments</a:t>
            </a:r>
          </a:p>
          <a:p>
            <a:pPr marL="0" indent="0">
              <a:buNone/>
            </a:pPr>
            <a:endParaRPr lang="en-US" dirty="0"/>
          </a:p>
          <a:p>
            <a:pPr>
              <a:buFont typeface="Wingdings" panose="05000000000000000000" pitchFamily="2" charset="2"/>
              <a:buChar char="v"/>
            </a:pPr>
            <a:r>
              <a:rPr lang="en-US" b="1" dirty="0"/>
              <a:t> Sponsor</a:t>
            </a:r>
            <a:r>
              <a:rPr lang="en-US" dirty="0"/>
              <a:t> – Responsible for sponsoring children education, medical needs, living expenses</a:t>
            </a:r>
          </a:p>
        </p:txBody>
      </p:sp>
    </p:spTree>
    <p:extLst>
      <p:ext uri="{BB962C8B-B14F-4D97-AF65-F5344CB8AC3E}">
        <p14:creationId xmlns:p14="http://schemas.microsoft.com/office/powerpoint/2010/main" val="187965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Adoption - 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812800"/>
            <a:ext cx="7538746" cy="5071628"/>
          </a:xfrm>
        </p:spPr>
        <p:txBody>
          <a:bodyPr anchor="ctr">
            <a:normAutofit/>
          </a:bodyPr>
          <a:lstStyle/>
          <a:p>
            <a:pPr>
              <a:buFont typeface="Wingdings" panose="05000000000000000000" pitchFamily="2" charset="2"/>
              <a:buChar char="v"/>
            </a:pPr>
            <a:r>
              <a:rPr lang="en-US" b="1" dirty="0"/>
              <a:t> Adoption Manager</a:t>
            </a:r>
            <a:r>
              <a:rPr lang="en-US" dirty="0"/>
              <a:t> – Responsible for initiating background and criminal checks of adopters</a:t>
            </a:r>
          </a:p>
          <a:p>
            <a:pPr marL="0" indent="0">
              <a:buNone/>
            </a:pPr>
            <a:endParaRPr lang="en-US" dirty="0"/>
          </a:p>
          <a:p>
            <a:pPr>
              <a:buFont typeface="Wingdings" panose="05000000000000000000" pitchFamily="2" charset="2"/>
              <a:buChar char="v"/>
            </a:pPr>
            <a:r>
              <a:rPr lang="en-US" b="1" dirty="0"/>
              <a:t> Background and criminal check </a:t>
            </a:r>
            <a:r>
              <a:rPr lang="en-US" dirty="0"/>
              <a:t>– Responsible for verifying and updating background and criminal checks of adopters</a:t>
            </a:r>
          </a:p>
          <a:p>
            <a:pPr marL="0" indent="0">
              <a:buNone/>
            </a:pPr>
            <a:endParaRPr lang="en-US" dirty="0"/>
          </a:p>
          <a:p>
            <a:pPr>
              <a:buFont typeface="Wingdings" panose="05000000000000000000" pitchFamily="2" charset="2"/>
              <a:buChar char="v"/>
            </a:pPr>
            <a:r>
              <a:rPr lang="en-US" dirty="0"/>
              <a:t> </a:t>
            </a:r>
            <a:r>
              <a:rPr lang="en-US" b="1" dirty="0"/>
              <a:t>Finance Check </a:t>
            </a:r>
            <a:r>
              <a:rPr lang="en-US" dirty="0"/>
              <a:t>- Responsible for verifying and updating financial position of adopters</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89429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CC702-607C-C348-AB79-19BF245A9135}"/>
              </a:ext>
            </a:extLst>
          </p:cNvPr>
          <p:cNvSpPr>
            <a:spLocks noGrp="1"/>
          </p:cNvSpPr>
          <p:nvPr>
            <p:ph type="title"/>
          </p:nvPr>
        </p:nvSpPr>
        <p:spPr>
          <a:xfrm>
            <a:off x="910048" y="1396686"/>
            <a:ext cx="3717369" cy="4064628"/>
          </a:xfrm>
        </p:spPr>
        <p:txBody>
          <a:bodyPr>
            <a:normAutofit/>
          </a:bodyPr>
          <a:lstStyle/>
          <a:p>
            <a:pPr algn="ctr"/>
            <a:r>
              <a:rPr lang="en-US" dirty="0">
                <a:solidFill>
                  <a:srgbClr val="FFFFFF"/>
                </a:solidFill>
              </a:rPr>
              <a:t>CHILD REGISTRATION</a:t>
            </a:r>
            <a:br>
              <a:rPr lang="en-US" dirty="0">
                <a:solidFill>
                  <a:srgbClr val="FFFFFF"/>
                </a:solidFill>
              </a:rPr>
            </a:br>
            <a:r>
              <a:rPr lang="en-US" dirty="0">
                <a:solidFill>
                  <a:srgbClr val="FFFFFF"/>
                </a:solidFill>
              </a:rPr>
              <a:t>ORGANIZATION</a:t>
            </a:r>
          </a:p>
        </p:txBody>
      </p:sp>
      <p:sp>
        <p:nvSpPr>
          <p:cNvPr id="47" name="Arc 4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Content Placeholder 3">
            <a:extLst>
              <a:ext uri="{FF2B5EF4-FFF2-40B4-BE49-F238E27FC236}">
                <a16:creationId xmlns:a16="http://schemas.microsoft.com/office/drawing/2014/main" id="{3E2190CB-3117-2A49-93EB-6413FB061544}"/>
              </a:ext>
            </a:extLst>
          </p:cNvPr>
          <p:cNvPicPr>
            <a:picLocks noGrp="1" noChangeAspect="1"/>
          </p:cNvPicPr>
          <p:nvPr>
            <p:ph idx="1"/>
          </p:nvPr>
        </p:nvPicPr>
        <p:blipFill rotWithShape="1">
          <a:blip r:embed="rId3"/>
          <a:srcRect r="10708" b="9091"/>
          <a:stretch/>
        </p:blipFill>
        <p:spPr>
          <a:xfrm>
            <a:off x="5109127" y="1523436"/>
            <a:ext cx="6985297" cy="3937878"/>
          </a:xfrm>
          <a:prstGeom prst="rect">
            <a:avLst/>
          </a:prstGeom>
        </p:spPr>
      </p:pic>
    </p:spTree>
    <p:extLst>
      <p:ext uri="{BB962C8B-B14F-4D97-AF65-F5344CB8AC3E}">
        <p14:creationId xmlns:p14="http://schemas.microsoft.com/office/powerpoint/2010/main" val="178104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8C85A-8FC5-F14A-921A-A083CBD5CEA5}"/>
              </a:ext>
            </a:extLst>
          </p:cNvPr>
          <p:cNvSpPr>
            <a:spLocks noGrp="1"/>
          </p:cNvSpPr>
          <p:nvPr>
            <p:ph type="title"/>
          </p:nvPr>
        </p:nvSpPr>
        <p:spPr>
          <a:xfrm>
            <a:off x="166255" y="591344"/>
            <a:ext cx="3720979" cy="5585619"/>
          </a:xfrm>
        </p:spPr>
        <p:txBody>
          <a:bodyPr>
            <a:normAutofit/>
          </a:bodyPr>
          <a:lstStyle/>
          <a:p>
            <a:r>
              <a:rPr lang="en-US" dirty="0">
                <a:solidFill>
                  <a:srgbClr val="FFFFFF"/>
                </a:solidFill>
              </a:rPr>
              <a:t>CHILD CARE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67C450A2-B34F-634F-AAFD-48E793397F42}"/>
              </a:ext>
            </a:extLst>
          </p:cNvPr>
          <p:cNvPicPr>
            <a:picLocks noGrp="1" noChangeAspect="1"/>
          </p:cNvPicPr>
          <p:nvPr>
            <p:ph idx="1"/>
          </p:nvPr>
        </p:nvPicPr>
        <p:blipFill>
          <a:blip r:embed="rId2"/>
          <a:stretch>
            <a:fillRect/>
          </a:stretch>
        </p:blipFill>
        <p:spPr>
          <a:xfrm>
            <a:off x="4330475" y="1011924"/>
            <a:ext cx="7415560" cy="4396635"/>
          </a:xfrm>
          <a:prstGeom prst="rect">
            <a:avLst/>
          </a:prstGeom>
        </p:spPr>
      </p:pic>
    </p:spTree>
    <p:extLst>
      <p:ext uri="{BB962C8B-B14F-4D97-AF65-F5344CB8AC3E}">
        <p14:creationId xmlns:p14="http://schemas.microsoft.com/office/powerpoint/2010/main" val="269584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8C85A-8FC5-F14A-921A-A083CBD5CEA5}"/>
              </a:ext>
            </a:extLst>
          </p:cNvPr>
          <p:cNvSpPr>
            <a:spLocks noGrp="1"/>
          </p:cNvSpPr>
          <p:nvPr>
            <p:ph type="title"/>
          </p:nvPr>
        </p:nvSpPr>
        <p:spPr>
          <a:xfrm>
            <a:off x="166255" y="591344"/>
            <a:ext cx="3720979" cy="5585619"/>
          </a:xfrm>
        </p:spPr>
        <p:txBody>
          <a:bodyPr>
            <a:normAutofit/>
          </a:bodyPr>
          <a:lstStyle/>
          <a:p>
            <a:r>
              <a:rPr lang="en-US" dirty="0">
                <a:solidFill>
                  <a:srgbClr val="FFFFFF"/>
                </a:solidFill>
              </a:rPr>
              <a:t>CHILD CARE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6458352-51B8-FC45-ADE4-031207880D63}"/>
              </a:ext>
            </a:extLst>
          </p:cNvPr>
          <p:cNvPicPr>
            <a:picLocks noGrp="1" noChangeAspect="1"/>
          </p:cNvPicPr>
          <p:nvPr>
            <p:ph idx="1"/>
          </p:nvPr>
        </p:nvPicPr>
        <p:blipFill>
          <a:blip r:embed="rId2"/>
          <a:stretch>
            <a:fillRect/>
          </a:stretch>
        </p:blipFill>
        <p:spPr>
          <a:xfrm>
            <a:off x="4231906" y="749811"/>
            <a:ext cx="7895456" cy="5268684"/>
          </a:xfrm>
          <a:prstGeom prst="rect">
            <a:avLst/>
          </a:prstGeom>
        </p:spPr>
      </p:pic>
    </p:spTree>
    <p:extLst>
      <p:ext uri="{BB962C8B-B14F-4D97-AF65-F5344CB8AC3E}">
        <p14:creationId xmlns:p14="http://schemas.microsoft.com/office/powerpoint/2010/main" val="33471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D79961-AFD9-0045-92CD-48548355A1DD}"/>
              </a:ext>
            </a:extLst>
          </p:cNvPr>
          <p:cNvSpPr>
            <a:spLocks noGrp="1"/>
          </p:cNvSpPr>
          <p:nvPr>
            <p:ph type="title"/>
          </p:nvPr>
        </p:nvSpPr>
        <p:spPr>
          <a:xfrm>
            <a:off x="238895" y="1271000"/>
            <a:ext cx="4678326" cy="1569700"/>
          </a:xfrm>
        </p:spPr>
        <p:txBody>
          <a:bodyPr anchor="t">
            <a:normAutofit/>
          </a:bodyPr>
          <a:lstStyle/>
          <a:p>
            <a:r>
              <a:rPr lang="en-US" sz="5400" dirty="0">
                <a:solidFill>
                  <a:srgbClr val="FFFFFF"/>
                </a:solidFill>
              </a:rPr>
              <a:t>INTRODUCTION</a:t>
            </a:r>
          </a:p>
        </p:txBody>
      </p:sp>
      <p:sp>
        <p:nvSpPr>
          <p:cNvPr id="3" name="Content Placeholder 2">
            <a:extLst>
              <a:ext uri="{FF2B5EF4-FFF2-40B4-BE49-F238E27FC236}">
                <a16:creationId xmlns:a16="http://schemas.microsoft.com/office/drawing/2014/main" id="{25EC5896-BC86-B745-B6AC-C7EA5D9BD578}"/>
              </a:ext>
            </a:extLst>
          </p:cNvPr>
          <p:cNvSpPr>
            <a:spLocks noGrp="1"/>
          </p:cNvSpPr>
          <p:nvPr>
            <p:ph idx="1"/>
          </p:nvPr>
        </p:nvSpPr>
        <p:spPr>
          <a:xfrm>
            <a:off x="5866228" y="882315"/>
            <a:ext cx="6161649" cy="5294647"/>
          </a:xfrm>
        </p:spPr>
        <p:txBody>
          <a:bodyPr>
            <a:normAutofit fontScale="92500" lnSpcReduction="10000"/>
          </a:bodyPr>
          <a:lstStyle/>
          <a:p>
            <a:pPr marL="0" indent="0">
              <a:buNone/>
            </a:pPr>
            <a:endParaRPr lang="en-US" sz="2200" i="1" dirty="0"/>
          </a:p>
          <a:p>
            <a:r>
              <a:rPr lang="en-US" sz="2400" dirty="0"/>
              <a:t>We believe that the best place for a child to grow up is a safe and caring family. Thousands of teens in foster care are looking for the love, support, and encouragement that families provide throughout their lives—not just until they turn 18</a:t>
            </a:r>
          </a:p>
          <a:p>
            <a:endParaRPr lang="en-US" sz="2400" dirty="0"/>
          </a:p>
          <a:p>
            <a:r>
              <a:rPr lang="en-US" sz="2400" dirty="0"/>
              <a:t>Many children are deprived of basic necessities like education and healthcare. Sponsoring a child’s education and healthcare can make an impact in their life. There are plenty of good deeds to be done together and this contribution can do wonders!</a:t>
            </a:r>
          </a:p>
          <a:p>
            <a:pPr marL="0" indent="0" algn="just">
              <a:buNone/>
            </a:pPr>
            <a:endParaRPr lang="en-US" sz="2200" dirty="0"/>
          </a:p>
          <a:p>
            <a:pPr marL="0" indent="0">
              <a:buNone/>
            </a:pPr>
            <a:br>
              <a:rPr lang="en-US" sz="2200" i="1" dirty="0">
                <a:solidFill>
                  <a:srgbClr val="FF0000"/>
                </a:solidFill>
              </a:rPr>
            </a:br>
            <a:endParaRPr lang="en-US" sz="2200" i="1" dirty="0">
              <a:solidFill>
                <a:srgbClr val="FF0000"/>
              </a:solidFill>
            </a:endParaRPr>
          </a:p>
          <a:p>
            <a:endParaRPr lang="en-US" sz="2200" i="1" dirty="0">
              <a:solidFill>
                <a:srgbClr val="FF0000"/>
              </a:solidFill>
            </a:endParaRPr>
          </a:p>
        </p:txBody>
      </p:sp>
    </p:spTree>
    <p:extLst>
      <p:ext uri="{BB962C8B-B14F-4D97-AF65-F5344CB8AC3E}">
        <p14:creationId xmlns:p14="http://schemas.microsoft.com/office/powerpoint/2010/main" val="402212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a:solidFill>
                  <a:srgbClr val="FFFFFF"/>
                </a:solidFill>
              </a:rPr>
              <a:t>DOCTOR ORGANIZATION</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2FB1DBCF-B521-2F4E-B0BB-FDF96EFD791F}"/>
              </a:ext>
            </a:extLst>
          </p:cNvPr>
          <p:cNvPicPr>
            <a:picLocks noGrp="1" noChangeAspect="1"/>
          </p:cNvPicPr>
          <p:nvPr>
            <p:ph idx="1"/>
          </p:nvPr>
        </p:nvPicPr>
        <p:blipFill>
          <a:blip r:embed="rId2"/>
          <a:stretch>
            <a:fillRect/>
          </a:stretch>
        </p:blipFill>
        <p:spPr>
          <a:xfrm>
            <a:off x="4333036" y="1320522"/>
            <a:ext cx="7690152" cy="4547486"/>
          </a:xfrm>
          <a:prstGeom prst="rect">
            <a:avLst/>
          </a:prstGeom>
        </p:spPr>
      </p:pic>
    </p:spTree>
    <p:extLst>
      <p:ext uri="{BB962C8B-B14F-4D97-AF65-F5344CB8AC3E}">
        <p14:creationId xmlns:p14="http://schemas.microsoft.com/office/powerpoint/2010/main" val="398600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a:solidFill>
                  <a:srgbClr val="FFFFFF"/>
                </a:solidFill>
              </a:rPr>
              <a:t>DOCTOR ORGANIZATION</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Content Placeholder 10">
            <a:extLst>
              <a:ext uri="{FF2B5EF4-FFF2-40B4-BE49-F238E27FC236}">
                <a16:creationId xmlns:a16="http://schemas.microsoft.com/office/drawing/2014/main" id="{33EAFE07-83F0-764D-98B0-178BEA71C69B}"/>
              </a:ext>
              <a:ext uri="{C183D7F6-B498-43B3-948B-1728B52AA6E4}">
                <adec:decorative xmlns:adec="http://schemas.microsoft.com/office/drawing/2017/decorative" val="0"/>
              </a:ext>
            </a:extLst>
          </p:cNvPr>
          <p:cNvPicPr>
            <a:picLocks noGrp="1" noChangeAspect="1"/>
          </p:cNvPicPr>
          <p:nvPr>
            <p:ph idx="1"/>
          </p:nvPr>
        </p:nvPicPr>
        <p:blipFill rotWithShape="1">
          <a:blip r:embed="rId2"/>
          <a:srcRect t="1790" b="5997"/>
          <a:stretch/>
        </p:blipFill>
        <p:spPr>
          <a:xfrm>
            <a:off x="4333036" y="854963"/>
            <a:ext cx="7855916" cy="5788016"/>
          </a:xfrm>
          <a:prstGeom prst="rect">
            <a:avLst/>
          </a:prstGeom>
        </p:spPr>
      </p:pic>
    </p:spTree>
    <p:extLst>
      <p:ext uri="{BB962C8B-B14F-4D97-AF65-F5344CB8AC3E}">
        <p14:creationId xmlns:p14="http://schemas.microsoft.com/office/powerpoint/2010/main" val="2908593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dirty="0">
                <a:solidFill>
                  <a:srgbClr val="FFFFFF"/>
                </a:solidFill>
              </a:rPr>
              <a:t>LAB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3ED09940-9CA3-DD41-952A-C37FAD9C9180}"/>
              </a:ext>
            </a:extLst>
          </p:cNvPr>
          <p:cNvPicPr>
            <a:picLocks noGrp="1" noChangeAspect="1"/>
          </p:cNvPicPr>
          <p:nvPr>
            <p:ph idx="1"/>
          </p:nvPr>
        </p:nvPicPr>
        <p:blipFill rotWithShape="1">
          <a:blip r:embed="rId2"/>
          <a:srcRect t="8285" b="7507"/>
          <a:stretch/>
        </p:blipFill>
        <p:spPr>
          <a:xfrm>
            <a:off x="4242390" y="893135"/>
            <a:ext cx="7780797" cy="5103627"/>
          </a:xfrm>
          <a:prstGeom prst="rect">
            <a:avLst/>
          </a:prstGeom>
        </p:spPr>
      </p:pic>
    </p:spTree>
    <p:extLst>
      <p:ext uri="{BB962C8B-B14F-4D97-AF65-F5344CB8AC3E}">
        <p14:creationId xmlns:p14="http://schemas.microsoft.com/office/powerpoint/2010/main" val="1581662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467C-005B-9949-A639-C91F86E46C6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PHARMACIST ORGANIZATION</a:t>
            </a:r>
          </a:p>
        </p:txBody>
      </p:sp>
      <p:pic>
        <p:nvPicPr>
          <p:cNvPr id="7" name="Picture 6">
            <a:extLst>
              <a:ext uri="{FF2B5EF4-FFF2-40B4-BE49-F238E27FC236}">
                <a16:creationId xmlns:a16="http://schemas.microsoft.com/office/drawing/2014/main" id="{258E8C4D-3932-8444-BCDB-7C79C2B49A25}"/>
              </a:ext>
            </a:extLst>
          </p:cNvPr>
          <p:cNvPicPr>
            <a:picLocks noChangeAspect="1"/>
          </p:cNvPicPr>
          <p:nvPr/>
        </p:nvPicPr>
        <p:blipFill rotWithShape="1">
          <a:blip r:embed="rId2"/>
          <a:srcRect r="2" b="26099"/>
          <a:stretch/>
        </p:blipFill>
        <p:spPr>
          <a:xfrm>
            <a:off x="838199" y="1954060"/>
            <a:ext cx="10515599" cy="4196219"/>
          </a:xfrm>
          <a:prstGeom prst="rect">
            <a:avLst/>
          </a:prstGeom>
        </p:spPr>
      </p:pic>
    </p:spTree>
    <p:extLst>
      <p:ext uri="{BB962C8B-B14F-4D97-AF65-F5344CB8AC3E}">
        <p14:creationId xmlns:p14="http://schemas.microsoft.com/office/powerpoint/2010/main" val="887633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154F9-660C-6C40-AB45-D5363B9BB198}"/>
              </a:ext>
            </a:extLst>
          </p:cNvPr>
          <p:cNvSpPr>
            <a:spLocks noGrp="1"/>
          </p:cNvSpPr>
          <p:nvPr>
            <p:ph type="title"/>
          </p:nvPr>
        </p:nvSpPr>
        <p:spPr>
          <a:xfrm>
            <a:off x="410817" y="1153572"/>
            <a:ext cx="3476417" cy="4461163"/>
          </a:xfrm>
        </p:spPr>
        <p:txBody>
          <a:bodyPr>
            <a:normAutofit/>
          </a:bodyPr>
          <a:lstStyle/>
          <a:p>
            <a:pPr algn="ctr"/>
            <a:r>
              <a:rPr lang="en-US" dirty="0">
                <a:solidFill>
                  <a:schemeClr val="bg1"/>
                </a:solidFill>
              </a:rPr>
              <a:t>ADOPTION REGISTRATION FORM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Content Placeholder 3">
            <a:extLst>
              <a:ext uri="{FF2B5EF4-FFF2-40B4-BE49-F238E27FC236}">
                <a16:creationId xmlns:a16="http://schemas.microsoft.com/office/drawing/2014/main" id="{E61B0F23-980E-D14F-AA08-5EF6A4278F30}"/>
              </a:ext>
            </a:extLst>
          </p:cNvPr>
          <p:cNvPicPr>
            <a:picLocks noGrp="1" noChangeAspect="1"/>
          </p:cNvPicPr>
          <p:nvPr>
            <p:ph idx="1"/>
          </p:nvPr>
        </p:nvPicPr>
        <p:blipFill>
          <a:blip r:embed="rId2"/>
          <a:stretch>
            <a:fillRect/>
          </a:stretch>
        </p:blipFill>
        <p:spPr>
          <a:xfrm>
            <a:off x="4571020" y="1153572"/>
            <a:ext cx="7526985" cy="4740978"/>
          </a:xfrm>
          <a:prstGeom prst="rect">
            <a:avLst/>
          </a:prstGeom>
        </p:spPr>
      </p:pic>
    </p:spTree>
    <p:extLst>
      <p:ext uri="{BB962C8B-B14F-4D97-AF65-F5344CB8AC3E}">
        <p14:creationId xmlns:p14="http://schemas.microsoft.com/office/powerpoint/2010/main" val="92494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DA90E-B049-D247-9B0A-AF9E526F0C79}"/>
              </a:ext>
            </a:extLst>
          </p:cNvPr>
          <p:cNvSpPr>
            <a:spLocks noGrp="1"/>
          </p:cNvSpPr>
          <p:nvPr>
            <p:ph type="title"/>
          </p:nvPr>
        </p:nvSpPr>
        <p:spPr>
          <a:xfrm>
            <a:off x="686834" y="1153572"/>
            <a:ext cx="3200400" cy="4461163"/>
          </a:xfrm>
        </p:spPr>
        <p:txBody>
          <a:bodyPr>
            <a:normAutofit/>
          </a:bodyPr>
          <a:lstStyle/>
          <a:p>
            <a:r>
              <a:rPr lang="en-US">
                <a:solidFill>
                  <a:srgbClr val="FFFFFF"/>
                </a:solidFill>
              </a:rPr>
              <a:t>ADOPTION ENTERPRISE APPROVAL</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15E30474-ECA4-7442-A1BC-B654EE9216C0}"/>
              </a:ext>
            </a:extLst>
          </p:cNvPr>
          <p:cNvPicPr>
            <a:picLocks noGrp="1" noChangeAspect="1"/>
          </p:cNvPicPr>
          <p:nvPr>
            <p:ph idx="1"/>
          </p:nvPr>
        </p:nvPicPr>
        <p:blipFill>
          <a:blip r:embed="rId2"/>
          <a:stretch>
            <a:fillRect/>
          </a:stretch>
        </p:blipFill>
        <p:spPr>
          <a:xfrm>
            <a:off x="4446588" y="1060174"/>
            <a:ext cx="6907212" cy="4306956"/>
          </a:xfrm>
          <a:prstGeom prst="rect">
            <a:avLst/>
          </a:prstGeom>
        </p:spPr>
      </p:pic>
    </p:spTree>
    <p:extLst>
      <p:ext uri="{BB962C8B-B14F-4D97-AF65-F5344CB8AC3E}">
        <p14:creationId xmlns:p14="http://schemas.microsoft.com/office/powerpoint/2010/main" val="263762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3">
            <a:extLst>
              <a:ext uri="{FF2B5EF4-FFF2-40B4-BE49-F238E27FC236}">
                <a16:creationId xmlns:a16="http://schemas.microsoft.com/office/drawing/2014/main" id="{A88064E7-8B49-7D44-8DD8-E4AE9EB77130}"/>
              </a:ext>
            </a:extLst>
          </p:cNvPr>
          <p:cNvPicPr>
            <a:picLocks noGrp="1" noChangeAspect="1"/>
          </p:cNvPicPr>
          <p:nvPr>
            <p:ph idx="1"/>
          </p:nvPr>
        </p:nvPicPr>
        <p:blipFill rotWithShape="1">
          <a:blip r:embed="rId2"/>
          <a:srcRect b="11734"/>
          <a:stretch/>
        </p:blipFill>
        <p:spPr>
          <a:xfrm>
            <a:off x="504310" y="2139484"/>
            <a:ext cx="11183380" cy="4096512"/>
          </a:xfrm>
          <a:prstGeom prst="rect">
            <a:avLst/>
          </a:prstGeom>
        </p:spPr>
      </p:pic>
      <p:sp>
        <p:nvSpPr>
          <p:cNvPr id="2" name="Title 1">
            <a:extLst>
              <a:ext uri="{FF2B5EF4-FFF2-40B4-BE49-F238E27FC236}">
                <a16:creationId xmlns:a16="http://schemas.microsoft.com/office/drawing/2014/main" id="{14A5C89C-2986-EB41-A353-8A39FF5705EB}"/>
              </a:ext>
            </a:extLst>
          </p:cNvPr>
          <p:cNvSpPr>
            <a:spLocks noGrp="1"/>
          </p:cNvSpPr>
          <p:nvPr>
            <p:ph type="title"/>
          </p:nvPr>
        </p:nvSpPr>
        <p:spPr>
          <a:xfrm>
            <a:off x="2302626" y="1211407"/>
            <a:ext cx="7985759" cy="68580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ADOPTION ORGANIZATION</a:t>
            </a:r>
          </a:p>
        </p:txBody>
      </p:sp>
    </p:spTree>
    <p:extLst>
      <p:ext uri="{BB962C8B-B14F-4D97-AF65-F5344CB8AC3E}">
        <p14:creationId xmlns:p14="http://schemas.microsoft.com/office/powerpoint/2010/main" val="108201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A5C89C-2986-EB41-A353-8A39FF5705EB}"/>
              </a:ext>
            </a:extLst>
          </p:cNvPr>
          <p:cNvSpPr>
            <a:spLocks noGrp="1"/>
          </p:cNvSpPr>
          <p:nvPr>
            <p:ph type="title"/>
          </p:nvPr>
        </p:nvSpPr>
        <p:spPr>
          <a:xfrm>
            <a:off x="2302626" y="1211407"/>
            <a:ext cx="7985759" cy="68580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INITIATE  BGC</a:t>
            </a:r>
          </a:p>
        </p:txBody>
      </p:sp>
      <p:pic>
        <p:nvPicPr>
          <p:cNvPr id="5" name="Picture 4">
            <a:extLst>
              <a:ext uri="{FF2B5EF4-FFF2-40B4-BE49-F238E27FC236}">
                <a16:creationId xmlns:a16="http://schemas.microsoft.com/office/drawing/2014/main" id="{3B87510F-42CD-F340-AC5D-15E7EB9749CB}"/>
              </a:ext>
            </a:extLst>
          </p:cNvPr>
          <p:cNvPicPr>
            <a:picLocks noChangeAspect="1"/>
          </p:cNvPicPr>
          <p:nvPr/>
        </p:nvPicPr>
        <p:blipFill>
          <a:blip r:embed="rId2"/>
          <a:stretch>
            <a:fillRect/>
          </a:stretch>
        </p:blipFill>
        <p:spPr>
          <a:xfrm>
            <a:off x="1903615" y="2166918"/>
            <a:ext cx="8384769" cy="4292893"/>
          </a:xfrm>
          <a:prstGeom prst="rect">
            <a:avLst/>
          </a:prstGeom>
        </p:spPr>
      </p:pic>
    </p:spTree>
    <p:extLst>
      <p:ext uri="{BB962C8B-B14F-4D97-AF65-F5344CB8AC3E}">
        <p14:creationId xmlns:p14="http://schemas.microsoft.com/office/powerpoint/2010/main" val="1210616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00490-3EB9-E844-B280-D9CFE03791E3}"/>
              </a:ext>
            </a:extLst>
          </p:cNvPr>
          <p:cNvSpPr>
            <a:spLocks noGrp="1"/>
          </p:cNvSpPr>
          <p:nvPr>
            <p:ph type="title"/>
          </p:nvPr>
        </p:nvSpPr>
        <p:spPr>
          <a:xfrm>
            <a:off x="137786" y="1153572"/>
            <a:ext cx="3749448" cy="4461163"/>
          </a:xfrm>
        </p:spPr>
        <p:txBody>
          <a:bodyPr>
            <a:normAutofit/>
          </a:bodyPr>
          <a:lstStyle/>
          <a:p>
            <a:r>
              <a:rPr lang="en-US" dirty="0">
                <a:solidFill>
                  <a:srgbClr val="FFFFFF"/>
                </a:solidFill>
              </a:rPr>
              <a:t>BACKGROUND AND CRIMINAL CHECK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3E7D3840-FB74-0140-95CA-523B7E14B6E3}"/>
              </a:ext>
            </a:extLst>
          </p:cNvPr>
          <p:cNvPicPr>
            <a:picLocks noGrp="1" noChangeAspect="1"/>
          </p:cNvPicPr>
          <p:nvPr>
            <p:ph idx="1"/>
          </p:nvPr>
        </p:nvPicPr>
        <p:blipFill>
          <a:blip r:embed="rId2"/>
          <a:stretch>
            <a:fillRect/>
          </a:stretch>
        </p:blipFill>
        <p:spPr>
          <a:xfrm>
            <a:off x="4167272" y="1153572"/>
            <a:ext cx="7733180" cy="5258330"/>
          </a:xfrm>
          <a:prstGeom prst="rect">
            <a:avLst/>
          </a:prstGeom>
        </p:spPr>
      </p:pic>
    </p:spTree>
    <p:extLst>
      <p:ext uri="{BB962C8B-B14F-4D97-AF65-F5344CB8AC3E}">
        <p14:creationId xmlns:p14="http://schemas.microsoft.com/office/powerpoint/2010/main" val="182143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77616-DA0E-B349-8ADA-791B880544BA}"/>
              </a:ext>
            </a:extLst>
          </p:cNvPr>
          <p:cNvSpPr>
            <a:spLocks noGrp="1"/>
          </p:cNvSpPr>
          <p:nvPr>
            <p:ph type="title"/>
          </p:nvPr>
        </p:nvSpPr>
        <p:spPr>
          <a:xfrm>
            <a:off x="137786" y="1153572"/>
            <a:ext cx="3749448" cy="4461163"/>
          </a:xfrm>
        </p:spPr>
        <p:txBody>
          <a:bodyPr>
            <a:normAutofit/>
          </a:bodyPr>
          <a:lstStyle/>
          <a:p>
            <a:r>
              <a:rPr lang="en-US" dirty="0">
                <a:solidFill>
                  <a:srgbClr val="FFFFFF"/>
                </a:solidFill>
              </a:rPr>
              <a:t>FINANCE CHECK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89BD3CCA-5939-C942-8777-7EAFEDFD05E3}"/>
              </a:ext>
            </a:extLst>
          </p:cNvPr>
          <p:cNvPicPr>
            <a:picLocks noGrp="1" noChangeAspect="1"/>
          </p:cNvPicPr>
          <p:nvPr>
            <p:ph idx="1"/>
          </p:nvPr>
        </p:nvPicPr>
        <p:blipFill>
          <a:blip r:embed="rId2"/>
          <a:stretch>
            <a:fillRect/>
          </a:stretch>
        </p:blipFill>
        <p:spPr>
          <a:xfrm>
            <a:off x="4393422" y="1417402"/>
            <a:ext cx="7496883" cy="4459459"/>
          </a:xfrm>
          <a:prstGeom prst="rect">
            <a:avLst/>
          </a:prstGeom>
        </p:spPr>
      </p:pic>
    </p:spTree>
    <p:extLst>
      <p:ext uri="{BB962C8B-B14F-4D97-AF65-F5344CB8AC3E}">
        <p14:creationId xmlns:p14="http://schemas.microsoft.com/office/powerpoint/2010/main" val="307729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D79961-AFD9-0045-92CD-48548355A1DD}"/>
              </a:ext>
            </a:extLst>
          </p:cNvPr>
          <p:cNvSpPr>
            <a:spLocks noGrp="1"/>
          </p:cNvSpPr>
          <p:nvPr>
            <p:ph type="title"/>
          </p:nvPr>
        </p:nvSpPr>
        <p:spPr>
          <a:xfrm>
            <a:off x="238895" y="1271000"/>
            <a:ext cx="4678326" cy="1569700"/>
          </a:xfrm>
        </p:spPr>
        <p:txBody>
          <a:bodyPr anchor="t">
            <a:normAutofit fontScale="90000"/>
          </a:bodyPr>
          <a:lstStyle/>
          <a:p>
            <a:r>
              <a:rPr lang="en-US" sz="5400" dirty="0">
                <a:solidFill>
                  <a:srgbClr val="FFFFFF"/>
                </a:solidFill>
              </a:rPr>
              <a:t>PROBLEM STATEMENT</a:t>
            </a:r>
          </a:p>
        </p:txBody>
      </p:sp>
      <p:sp>
        <p:nvSpPr>
          <p:cNvPr id="3" name="Content Placeholder 2">
            <a:extLst>
              <a:ext uri="{FF2B5EF4-FFF2-40B4-BE49-F238E27FC236}">
                <a16:creationId xmlns:a16="http://schemas.microsoft.com/office/drawing/2014/main" id="{25EC5896-BC86-B745-B6AC-C7EA5D9BD578}"/>
              </a:ext>
            </a:extLst>
          </p:cNvPr>
          <p:cNvSpPr>
            <a:spLocks noGrp="1"/>
          </p:cNvSpPr>
          <p:nvPr>
            <p:ph idx="1"/>
          </p:nvPr>
        </p:nvSpPr>
        <p:spPr>
          <a:xfrm>
            <a:off x="5866228" y="882315"/>
            <a:ext cx="6161649" cy="5294647"/>
          </a:xfrm>
        </p:spPr>
        <p:txBody>
          <a:bodyPr>
            <a:normAutofit fontScale="85000" lnSpcReduction="20000"/>
          </a:bodyPr>
          <a:lstStyle/>
          <a:p>
            <a:pPr marL="0" indent="0">
              <a:buNone/>
            </a:pPr>
            <a:endParaRPr lang="en-US" sz="2200" i="1" dirty="0"/>
          </a:p>
          <a:p>
            <a:pPr algn="just"/>
            <a:r>
              <a:rPr lang="en-US" sz="2600" dirty="0"/>
              <a:t>According to UNICEF, 15.1 million children have lost both parents (globally in 2015). 95% of them are over the age of five</a:t>
            </a:r>
          </a:p>
          <a:p>
            <a:pPr algn="just"/>
            <a:r>
              <a:rPr lang="en-US" sz="2600" dirty="0"/>
              <a:t>There are many vulnerable children all over the world who need to be cared for and loved, who need a family to call their own</a:t>
            </a:r>
          </a:p>
          <a:p>
            <a:pPr algn="just"/>
            <a:r>
              <a:rPr lang="en-US" sz="2600" dirty="0"/>
              <a:t>About 258 million children and youth are out of school, according to UIS data for the school year ending in 2018. The total includes 59 million children of primary school age, 62 million of lower secondary school age and 138 million of upper secondary age</a:t>
            </a:r>
          </a:p>
          <a:p>
            <a:pPr algn="just"/>
            <a:r>
              <a:rPr lang="en-US" sz="2600" dirty="0"/>
              <a:t>There are up to 134,000 children with special needs awaiting permanent homes, according to the National Adoption Center, and the demand is growing</a:t>
            </a:r>
          </a:p>
          <a:p>
            <a:pPr marL="0" indent="0">
              <a:buNone/>
            </a:pPr>
            <a:br>
              <a:rPr lang="en-US" sz="2200" i="1" dirty="0">
                <a:solidFill>
                  <a:srgbClr val="FF0000"/>
                </a:solidFill>
              </a:rPr>
            </a:br>
            <a:endParaRPr lang="en-US" sz="2200" i="1" dirty="0">
              <a:solidFill>
                <a:srgbClr val="FF0000"/>
              </a:solidFill>
            </a:endParaRPr>
          </a:p>
          <a:p>
            <a:endParaRPr lang="en-US" sz="2200" i="1" dirty="0">
              <a:solidFill>
                <a:srgbClr val="FF0000"/>
              </a:solidFill>
            </a:endParaRPr>
          </a:p>
        </p:txBody>
      </p:sp>
    </p:spTree>
    <p:extLst>
      <p:ext uri="{BB962C8B-B14F-4D97-AF65-F5344CB8AC3E}">
        <p14:creationId xmlns:p14="http://schemas.microsoft.com/office/powerpoint/2010/main" val="32590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05722-1867-6D4B-A3EE-FC1D5CA9103F}"/>
              </a:ext>
            </a:extLst>
          </p:cNvPr>
          <p:cNvSpPr>
            <a:spLocks noGrp="1"/>
          </p:cNvSpPr>
          <p:nvPr>
            <p:ph type="title"/>
          </p:nvPr>
        </p:nvSpPr>
        <p:spPr>
          <a:xfrm>
            <a:off x="154745" y="1153572"/>
            <a:ext cx="3732489" cy="4461163"/>
          </a:xfrm>
        </p:spPr>
        <p:txBody>
          <a:bodyPr>
            <a:normAutofit/>
          </a:bodyPr>
          <a:lstStyle/>
          <a:p>
            <a:r>
              <a:rPr lang="en-US" dirty="0">
                <a:solidFill>
                  <a:srgbClr val="FFFFFF"/>
                </a:solidFill>
              </a:rPr>
              <a:t>ADOPTER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AD4D70DA-0999-BD4D-8145-53F5578462B0}"/>
              </a:ext>
            </a:extLst>
          </p:cNvPr>
          <p:cNvPicPr>
            <a:picLocks noGrp="1" noChangeAspect="1"/>
          </p:cNvPicPr>
          <p:nvPr>
            <p:ph idx="1"/>
          </p:nvPr>
        </p:nvPicPr>
        <p:blipFill>
          <a:blip r:embed="rId2"/>
          <a:stretch>
            <a:fillRect/>
          </a:stretch>
        </p:blipFill>
        <p:spPr>
          <a:xfrm>
            <a:off x="4318969" y="1350498"/>
            <a:ext cx="7713181" cy="4561204"/>
          </a:xfrm>
          <a:prstGeom prst="rect">
            <a:avLst/>
          </a:prstGeom>
        </p:spPr>
      </p:pic>
    </p:spTree>
    <p:extLst>
      <p:ext uri="{BB962C8B-B14F-4D97-AF65-F5344CB8AC3E}">
        <p14:creationId xmlns:p14="http://schemas.microsoft.com/office/powerpoint/2010/main" val="370669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A7789-820B-3643-AC17-CFF3D9EC024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CHILD SELECTION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77F36F1F-F36B-C14F-958B-CA3B0AD0A77F}"/>
              </a:ext>
            </a:extLst>
          </p:cNvPr>
          <p:cNvPicPr>
            <a:picLocks noGrp="1" noChangeAspect="1"/>
          </p:cNvPicPr>
          <p:nvPr>
            <p:ph idx="1"/>
          </p:nvPr>
        </p:nvPicPr>
        <p:blipFill>
          <a:blip r:embed="rId2"/>
          <a:stretch>
            <a:fillRect/>
          </a:stretch>
        </p:blipFill>
        <p:spPr>
          <a:xfrm>
            <a:off x="4292435" y="1346696"/>
            <a:ext cx="7212731" cy="3981156"/>
          </a:xfrm>
          <a:prstGeom prst="rect">
            <a:avLst/>
          </a:prstGeom>
        </p:spPr>
      </p:pic>
    </p:spTree>
    <p:extLst>
      <p:ext uri="{BB962C8B-B14F-4D97-AF65-F5344CB8AC3E}">
        <p14:creationId xmlns:p14="http://schemas.microsoft.com/office/powerpoint/2010/main" val="1540998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B9E90-DA3C-A847-A6AB-621CCBE26787}"/>
              </a:ext>
            </a:extLst>
          </p:cNvPr>
          <p:cNvSpPr>
            <a:spLocks noGrp="1"/>
          </p:cNvSpPr>
          <p:nvPr>
            <p:ph type="title"/>
          </p:nvPr>
        </p:nvSpPr>
        <p:spPr>
          <a:xfrm>
            <a:off x="1389278" y="1233241"/>
            <a:ext cx="3240506" cy="4064628"/>
          </a:xfrm>
        </p:spPr>
        <p:txBody>
          <a:bodyPr>
            <a:normAutofit/>
          </a:bodyPr>
          <a:lstStyle/>
          <a:p>
            <a:pPr algn="ctr"/>
            <a:r>
              <a:rPr lang="en-US" sz="3700" dirty="0">
                <a:solidFill>
                  <a:srgbClr val="FFFFFF"/>
                </a:solidFill>
              </a:rPr>
              <a:t>CHILD CARE ORGANIZATION ROLE IN ADOPTION</a:t>
            </a:r>
          </a:p>
        </p:txBody>
      </p:sp>
      <p:sp>
        <p:nvSpPr>
          <p:cNvPr id="19"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EB7EEA17-CD74-694E-9E49-15BA4CA6E106}"/>
              </a:ext>
            </a:extLst>
          </p:cNvPr>
          <p:cNvPicPr>
            <a:picLocks noGrp="1" noChangeAspect="1"/>
          </p:cNvPicPr>
          <p:nvPr>
            <p:ph idx="1"/>
          </p:nvPr>
        </p:nvPicPr>
        <p:blipFill>
          <a:blip r:embed="rId3"/>
          <a:stretch>
            <a:fillRect/>
          </a:stretch>
        </p:blipFill>
        <p:spPr>
          <a:xfrm>
            <a:off x="5327650" y="1462529"/>
            <a:ext cx="6545263" cy="3605917"/>
          </a:xfrm>
          <a:prstGeom prst="rect">
            <a:avLst/>
          </a:prstGeom>
        </p:spPr>
      </p:pic>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13428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B9E90-DA3C-A847-A6AB-621CCBE26787}"/>
              </a:ext>
            </a:extLst>
          </p:cNvPr>
          <p:cNvSpPr>
            <a:spLocks noGrp="1"/>
          </p:cNvSpPr>
          <p:nvPr>
            <p:ph type="title"/>
          </p:nvPr>
        </p:nvSpPr>
        <p:spPr>
          <a:xfrm>
            <a:off x="1389278" y="1233241"/>
            <a:ext cx="3240506" cy="4064628"/>
          </a:xfrm>
        </p:spPr>
        <p:txBody>
          <a:bodyPr>
            <a:normAutofit/>
          </a:bodyPr>
          <a:lstStyle/>
          <a:p>
            <a:pPr algn="ctr"/>
            <a:r>
              <a:rPr lang="en-US" sz="3700" dirty="0">
                <a:solidFill>
                  <a:srgbClr val="FFFFFF"/>
                </a:solidFill>
              </a:rPr>
              <a:t>SPONSOR REGISTRATION</a:t>
            </a:r>
          </a:p>
        </p:txBody>
      </p:sp>
      <p:sp>
        <p:nvSpPr>
          <p:cNvPr id="19"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3094772E-DE07-FB44-909F-7E89CA82C0AF}"/>
              </a:ext>
            </a:extLst>
          </p:cNvPr>
          <p:cNvPicPr>
            <a:picLocks noChangeAspect="1"/>
          </p:cNvPicPr>
          <p:nvPr/>
        </p:nvPicPr>
        <p:blipFill>
          <a:blip r:embed="rId2"/>
          <a:stretch>
            <a:fillRect/>
          </a:stretch>
        </p:blipFill>
        <p:spPr>
          <a:xfrm>
            <a:off x="5458138" y="847600"/>
            <a:ext cx="6653044" cy="6010400"/>
          </a:xfrm>
          <a:prstGeom prst="rect">
            <a:avLst/>
          </a:prstGeom>
        </p:spPr>
      </p:pic>
    </p:spTree>
    <p:extLst>
      <p:ext uri="{BB962C8B-B14F-4D97-AF65-F5344CB8AC3E}">
        <p14:creationId xmlns:p14="http://schemas.microsoft.com/office/powerpoint/2010/main" val="402748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27CAC9C-6645-E842-B614-E268318A6829}"/>
              </a:ext>
            </a:extLst>
          </p:cNvPr>
          <p:cNvSpPr>
            <a:spLocks noGrp="1"/>
          </p:cNvSpPr>
          <p:nvPr>
            <p:ph type="title"/>
          </p:nvPr>
        </p:nvSpPr>
        <p:spPr>
          <a:xfrm>
            <a:off x="838200" y="401221"/>
            <a:ext cx="10515600" cy="1348065"/>
          </a:xfrm>
        </p:spPr>
        <p:txBody>
          <a:bodyPr>
            <a:normAutofit/>
          </a:bodyPr>
          <a:lstStyle/>
          <a:p>
            <a:r>
              <a:rPr lang="en-US" sz="5400" dirty="0">
                <a:solidFill>
                  <a:srgbClr val="FFFFFF"/>
                </a:solidFill>
              </a:rPr>
              <a:t>FUNDING ENTERPRISE APPROVAL</a:t>
            </a:r>
          </a:p>
        </p:txBody>
      </p:sp>
      <p:pic>
        <p:nvPicPr>
          <p:cNvPr id="4" name="Content Placeholder 3">
            <a:extLst>
              <a:ext uri="{FF2B5EF4-FFF2-40B4-BE49-F238E27FC236}">
                <a16:creationId xmlns:a16="http://schemas.microsoft.com/office/drawing/2014/main" id="{2EFC27F2-93F7-AC45-8AFD-AE7672B7F713}"/>
              </a:ext>
            </a:extLst>
          </p:cNvPr>
          <p:cNvPicPr>
            <a:picLocks noGrp="1" noChangeAspect="1"/>
          </p:cNvPicPr>
          <p:nvPr>
            <p:ph idx="1"/>
          </p:nvPr>
        </p:nvPicPr>
        <p:blipFill>
          <a:blip r:embed="rId2"/>
          <a:stretch>
            <a:fillRect/>
          </a:stretch>
        </p:blipFill>
        <p:spPr>
          <a:xfrm>
            <a:off x="1415441" y="2347414"/>
            <a:ext cx="9419573" cy="4266112"/>
          </a:xfrm>
          <a:prstGeom prst="rect">
            <a:avLst/>
          </a:prstGeom>
        </p:spPr>
      </p:pic>
    </p:spTree>
    <p:extLst>
      <p:ext uri="{BB962C8B-B14F-4D97-AF65-F5344CB8AC3E}">
        <p14:creationId xmlns:p14="http://schemas.microsoft.com/office/powerpoint/2010/main" val="411557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95A2F-EF25-E243-84C3-5F89E0B9CD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CHILD CARE REQUEST FOR FUNDS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a:extLst>
              <a:ext uri="{FF2B5EF4-FFF2-40B4-BE49-F238E27FC236}">
                <a16:creationId xmlns:a16="http://schemas.microsoft.com/office/drawing/2014/main" id="{7AB943C0-E516-1B47-B35F-C3D0A2F31561}"/>
              </a:ext>
            </a:extLst>
          </p:cNvPr>
          <p:cNvPicPr>
            <a:picLocks noGrp="1" noChangeAspect="1"/>
          </p:cNvPicPr>
          <p:nvPr>
            <p:ph idx="1"/>
          </p:nvPr>
        </p:nvPicPr>
        <p:blipFill>
          <a:blip r:embed="rId2"/>
          <a:stretch>
            <a:fillRect/>
          </a:stretch>
        </p:blipFill>
        <p:spPr>
          <a:xfrm>
            <a:off x="4501341" y="771988"/>
            <a:ext cx="7552538" cy="5704576"/>
          </a:xfrm>
          <a:prstGeom prst="rect">
            <a:avLst/>
          </a:prstGeom>
        </p:spPr>
      </p:pic>
    </p:spTree>
    <p:extLst>
      <p:ext uri="{BB962C8B-B14F-4D97-AF65-F5344CB8AC3E}">
        <p14:creationId xmlns:p14="http://schemas.microsoft.com/office/powerpoint/2010/main" val="1327065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B34CF4A-E4AB-C845-89D9-E86A3C9C4304}"/>
              </a:ext>
            </a:extLst>
          </p:cNvPr>
          <p:cNvSpPr>
            <a:spLocks noGrp="1"/>
          </p:cNvSpPr>
          <p:nvPr>
            <p:ph type="title"/>
          </p:nvPr>
        </p:nvSpPr>
        <p:spPr>
          <a:xfrm>
            <a:off x="838200" y="401221"/>
            <a:ext cx="10515600" cy="1348065"/>
          </a:xfrm>
        </p:spPr>
        <p:txBody>
          <a:bodyPr>
            <a:normAutofit/>
          </a:bodyPr>
          <a:lstStyle/>
          <a:p>
            <a:r>
              <a:rPr lang="en-US" sz="5400" dirty="0">
                <a:solidFill>
                  <a:schemeClr val="bg1"/>
                </a:solidFill>
              </a:rPr>
              <a:t>CHILD CARE REQUEST FOR FUNDS</a:t>
            </a:r>
          </a:p>
        </p:txBody>
      </p:sp>
      <p:pic>
        <p:nvPicPr>
          <p:cNvPr id="4" name="Content Placeholder 3">
            <a:extLst>
              <a:ext uri="{FF2B5EF4-FFF2-40B4-BE49-F238E27FC236}">
                <a16:creationId xmlns:a16="http://schemas.microsoft.com/office/drawing/2014/main" id="{6B675088-516A-A84C-8317-86186332C792}"/>
              </a:ext>
            </a:extLst>
          </p:cNvPr>
          <p:cNvPicPr>
            <a:picLocks noGrp="1" noChangeAspect="1"/>
          </p:cNvPicPr>
          <p:nvPr>
            <p:ph idx="1"/>
          </p:nvPr>
        </p:nvPicPr>
        <p:blipFill>
          <a:blip r:embed="rId2"/>
          <a:stretch>
            <a:fillRect/>
          </a:stretch>
        </p:blipFill>
        <p:spPr>
          <a:xfrm>
            <a:off x="3707704" y="2586038"/>
            <a:ext cx="4634630" cy="3870741"/>
          </a:xfrm>
          <a:prstGeom prst="rect">
            <a:avLst/>
          </a:prstGeom>
        </p:spPr>
      </p:pic>
    </p:spTree>
    <p:extLst>
      <p:ext uri="{BB962C8B-B14F-4D97-AF65-F5344CB8AC3E}">
        <p14:creationId xmlns:p14="http://schemas.microsoft.com/office/powerpoint/2010/main" val="3781917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SPONSOR WORK AREA</a:t>
            </a:r>
          </a:p>
        </p:txBody>
      </p:sp>
      <p:pic>
        <p:nvPicPr>
          <p:cNvPr id="4" name="Content Placeholder 3">
            <a:extLst>
              <a:ext uri="{FF2B5EF4-FFF2-40B4-BE49-F238E27FC236}">
                <a16:creationId xmlns:a16="http://schemas.microsoft.com/office/drawing/2014/main" id="{91ED6EB1-0398-F94F-B9E9-BC26BDC65942}"/>
              </a:ext>
            </a:extLst>
          </p:cNvPr>
          <p:cNvPicPr>
            <a:picLocks noGrp="1" noChangeAspect="1"/>
          </p:cNvPicPr>
          <p:nvPr>
            <p:ph idx="1"/>
          </p:nvPr>
        </p:nvPicPr>
        <p:blipFill>
          <a:blip r:embed="rId2"/>
          <a:stretch>
            <a:fillRect/>
          </a:stretch>
        </p:blipFill>
        <p:spPr>
          <a:xfrm>
            <a:off x="1277655" y="2586038"/>
            <a:ext cx="9582411" cy="4165491"/>
          </a:xfrm>
          <a:prstGeom prst="rect">
            <a:avLst/>
          </a:prstGeom>
        </p:spPr>
      </p:pic>
    </p:spTree>
    <p:extLst>
      <p:ext uri="{BB962C8B-B14F-4D97-AF65-F5344CB8AC3E}">
        <p14:creationId xmlns:p14="http://schemas.microsoft.com/office/powerpoint/2010/main" val="190492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F938-AEAD-AE41-8709-337744AE68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2F2909-6224-1342-AC83-7866833D3D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2065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B7BB-DC60-F14F-9266-BE7FBCAEA6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9C138B-B0F5-024B-A8FC-9BE3A3F2B7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0102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3D35-7B6C-F147-8197-7DF660A73A35}"/>
              </a:ext>
            </a:extLst>
          </p:cNvPr>
          <p:cNvSpPr>
            <a:spLocks noGrp="1"/>
          </p:cNvSpPr>
          <p:nvPr>
            <p:ph type="title"/>
          </p:nvPr>
        </p:nvSpPr>
        <p:spPr>
          <a:xfrm>
            <a:off x="96982" y="1153572"/>
            <a:ext cx="3790252" cy="4461163"/>
          </a:xfrm>
        </p:spPr>
        <p:txBody>
          <a:bodyPr>
            <a:normAutofit/>
          </a:bodyPr>
          <a:lstStyle/>
          <a:p>
            <a:pPr algn="ctr"/>
            <a:r>
              <a:rPr lang="en-US" dirty="0">
                <a:solidFill>
                  <a:srgbClr val="FFFFFF"/>
                </a:solidFill>
              </a:rPr>
              <a:t>UPLIFT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5CDF706-D9C6-794E-BFE4-F2A10B20D530}"/>
              </a:ext>
            </a:extLst>
          </p:cNvPr>
          <p:cNvSpPr>
            <a:spLocks noGrp="1"/>
          </p:cNvSpPr>
          <p:nvPr>
            <p:ph idx="1"/>
          </p:nvPr>
        </p:nvSpPr>
        <p:spPr>
          <a:xfrm>
            <a:off x="4447308" y="591344"/>
            <a:ext cx="6906491" cy="5585619"/>
          </a:xfrm>
        </p:spPr>
        <p:txBody>
          <a:bodyPr anchor="ctr">
            <a:normAutofit/>
          </a:bodyPr>
          <a:lstStyle/>
          <a:p>
            <a:pPr algn="just"/>
            <a:r>
              <a:rPr lang="en-US" dirty="0"/>
              <a:t>Caring for children is a very broad action. It includes meeting the basic needs of food, clothing, shelter, education, medical care &amp; love.  It is making sure every vulnerable child knows that they have value</a:t>
            </a:r>
          </a:p>
          <a:p>
            <a:pPr algn="just"/>
            <a:r>
              <a:rPr lang="en-US" dirty="0"/>
              <a:t>Our application is designed in a way that provides an easy solution to keep the track of children’s requirements</a:t>
            </a:r>
          </a:p>
          <a:p>
            <a:pPr algn="just"/>
            <a:r>
              <a:rPr lang="en-US" dirty="0"/>
              <a:t>The purpose of our application is to provide a system where child is taken care of necessities like getting proper medical facilities, food, shelter and clothing and education until adopted</a:t>
            </a:r>
          </a:p>
        </p:txBody>
      </p:sp>
    </p:spTree>
    <p:extLst>
      <p:ext uri="{BB962C8B-B14F-4D97-AF65-F5344CB8AC3E}">
        <p14:creationId xmlns:p14="http://schemas.microsoft.com/office/powerpoint/2010/main" val="219658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E9F7-CCE0-8246-896B-C1968C170B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FEC001-4566-A24F-9487-298C03C6E8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838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0480-EF51-9544-995F-CE1E5AAD70DC}"/>
              </a:ext>
            </a:extLst>
          </p:cNvPr>
          <p:cNvSpPr>
            <a:spLocks noGrp="1"/>
          </p:cNvSpPr>
          <p:nvPr>
            <p:ph type="title"/>
          </p:nvPr>
        </p:nvSpPr>
        <p:spPr>
          <a:xfrm>
            <a:off x="524741" y="620392"/>
            <a:ext cx="3808268" cy="5504688"/>
          </a:xfrm>
        </p:spPr>
        <p:txBody>
          <a:bodyPr>
            <a:normAutofit/>
          </a:bodyPr>
          <a:lstStyle/>
          <a:p>
            <a:r>
              <a:rPr lang="en-US" sz="6000" dirty="0"/>
              <a:t>Services Provided By Uplift</a:t>
            </a:r>
          </a:p>
        </p:txBody>
      </p:sp>
      <p:sp>
        <p:nvSpPr>
          <p:cNvPr id="15" name="Rectangle 8">
            <a:extLst>
              <a:ext uri="{FF2B5EF4-FFF2-40B4-BE49-F238E27FC236}">
                <a16:creationId xmlns:a16="http://schemas.microsoft.com/office/drawing/2014/main" id="{5D84EFE8-C53A-44C4-B289-D1B42CF69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8D93CB2D-2A75-42AD-9DEB-2E3D3D57D15A}"/>
              </a:ext>
            </a:extLst>
          </p:cNvPr>
          <p:cNvGraphicFramePr>
            <a:graphicFrameLocks noGrp="1"/>
          </p:cNvGraphicFramePr>
          <p:nvPr>
            <p:ph idx="1"/>
            <p:extLst>
              <p:ext uri="{D42A27DB-BD31-4B8C-83A1-F6EECF244321}">
                <p14:modId xmlns:p14="http://schemas.microsoft.com/office/powerpoint/2010/main" val="41076010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40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406DD6-C005-0243-8D98-8424668A8749}"/>
              </a:ext>
            </a:extLst>
          </p:cNvPr>
          <p:cNvSpPr>
            <a:spLocks noGrp="1"/>
          </p:cNvSpPr>
          <p:nvPr>
            <p:ph type="title"/>
          </p:nvPr>
        </p:nvSpPr>
        <p:spPr>
          <a:xfrm>
            <a:off x="206830" y="673770"/>
            <a:ext cx="3851699" cy="2027227"/>
          </a:xfrm>
        </p:spPr>
        <p:txBody>
          <a:bodyPr anchor="t">
            <a:normAutofit/>
          </a:bodyPr>
          <a:lstStyle/>
          <a:p>
            <a:r>
              <a:rPr lang="en-US" sz="5400" dirty="0">
                <a:solidFill>
                  <a:srgbClr val="FFFFFF"/>
                </a:solidFill>
              </a:rPr>
              <a:t>ADDITIONAL FEATURES</a:t>
            </a:r>
          </a:p>
        </p:txBody>
      </p:sp>
      <p:graphicFrame>
        <p:nvGraphicFramePr>
          <p:cNvPr id="35" name="Content Placeholder 2">
            <a:extLst>
              <a:ext uri="{FF2B5EF4-FFF2-40B4-BE49-F238E27FC236}">
                <a16:creationId xmlns:a16="http://schemas.microsoft.com/office/drawing/2014/main" id="{1C6AC523-097A-441C-B01E-62B74DE945A9}"/>
              </a:ext>
            </a:extLst>
          </p:cNvPr>
          <p:cNvGraphicFramePr>
            <a:graphicFrameLocks noGrp="1"/>
          </p:cNvGraphicFramePr>
          <p:nvPr>
            <p:ph idx="1"/>
            <p:extLst>
              <p:ext uri="{D42A27DB-BD31-4B8C-83A1-F6EECF244321}">
                <p14:modId xmlns:p14="http://schemas.microsoft.com/office/powerpoint/2010/main" val="3312471545"/>
              </p:ext>
            </p:extLst>
          </p:nvPr>
        </p:nvGraphicFramePr>
        <p:xfrm>
          <a:off x="5481738" y="323153"/>
          <a:ext cx="6442499" cy="5811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Oval 33">
            <a:extLst>
              <a:ext uri="{FF2B5EF4-FFF2-40B4-BE49-F238E27FC236}">
                <a16:creationId xmlns:a16="http://schemas.microsoft.com/office/drawing/2014/main" id="{4A86C268-EA06-C14E-8788-F9711C7AAE2A}"/>
              </a:ext>
            </a:extLst>
          </p:cNvPr>
          <p:cNvSpPr/>
          <p:nvPr/>
        </p:nvSpPr>
        <p:spPr>
          <a:xfrm>
            <a:off x="9295051" y="574359"/>
            <a:ext cx="1372500" cy="1372500"/>
          </a:xfrm>
          <a:prstGeom prst="ellipse">
            <a:avLst/>
          </a:prstGeom>
          <a:no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Oval 7">
            <a:extLst>
              <a:ext uri="{FF2B5EF4-FFF2-40B4-BE49-F238E27FC236}">
                <a16:creationId xmlns:a16="http://schemas.microsoft.com/office/drawing/2014/main" id="{9A97E5D1-24D5-994D-AEB4-BAB7939A6EB3}"/>
              </a:ext>
            </a:extLst>
          </p:cNvPr>
          <p:cNvSpPr/>
          <p:nvPr/>
        </p:nvSpPr>
        <p:spPr>
          <a:xfrm>
            <a:off x="6620138" y="3700211"/>
            <a:ext cx="1324306" cy="126663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Bar chart">
            <a:extLst>
              <a:ext uri="{FF2B5EF4-FFF2-40B4-BE49-F238E27FC236}">
                <a16:creationId xmlns:a16="http://schemas.microsoft.com/office/drawing/2014/main" id="{C1B93BAA-0924-3F44-897C-78FC9344671B}"/>
              </a:ext>
            </a:extLst>
          </p:cNvPr>
          <p:cNvSpPr/>
          <p:nvPr/>
        </p:nvSpPr>
        <p:spPr>
          <a:xfrm>
            <a:off x="6859586" y="3952247"/>
            <a:ext cx="787500" cy="7875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Rectangle 9" descr="Envelope">
            <a:extLst>
              <a:ext uri="{FF2B5EF4-FFF2-40B4-BE49-F238E27FC236}">
                <a16:creationId xmlns:a16="http://schemas.microsoft.com/office/drawing/2014/main" id="{9C945E1E-F2D7-9F49-9D17-811B02D8F03D}"/>
              </a:ext>
            </a:extLst>
          </p:cNvPr>
          <p:cNvSpPr/>
          <p:nvPr/>
        </p:nvSpPr>
        <p:spPr>
          <a:xfrm>
            <a:off x="9540267" y="869443"/>
            <a:ext cx="782331" cy="78233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81094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dirty="0">
                <a:solidFill>
                  <a:schemeClr val="bg1"/>
                </a:solidFill>
              </a:rPr>
              <a:t>ADDITIONAL FEATURE – MAIL TO ADOPTERS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D29634C1-8775-BA41-AFB8-03BACE63692E}"/>
              </a:ext>
            </a:extLst>
          </p:cNvPr>
          <p:cNvPicPr>
            <a:picLocks noChangeAspect="1"/>
          </p:cNvPicPr>
          <p:nvPr/>
        </p:nvPicPr>
        <p:blipFill>
          <a:blip r:embed="rId2"/>
          <a:stretch>
            <a:fillRect/>
          </a:stretch>
        </p:blipFill>
        <p:spPr>
          <a:xfrm>
            <a:off x="4291693" y="669938"/>
            <a:ext cx="7620980" cy="2250831"/>
          </a:xfrm>
          <a:prstGeom prst="rect">
            <a:avLst/>
          </a:prstGeom>
        </p:spPr>
      </p:pic>
      <p:pic>
        <p:nvPicPr>
          <p:cNvPr id="14" name="Picture 13">
            <a:extLst>
              <a:ext uri="{FF2B5EF4-FFF2-40B4-BE49-F238E27FC236}">
                <a16:creationId xmlns:a16="http://schemas.microsoft.com/office/drawing/2014/main" id="{1E9560DC-BE3B-A247-B0B2-BA81142323D8}"/>
              </a:ext>
            </a:extLst>
          </p:cNvPr>
          <p:cNvPicPr>
            <a:picLocks noChangeAspect="1"/>
          </p:cNvPicPr>
          <p:nvPr/>
        </p:nvPicPr>
        <p:blipFill>
          <a:blip r:embed="rId3"/>
          <a:stretch>
            <a:fillRect/>
          </a:stretch>
        </p:blipFill>
        <p:spPr>
          <a:xfrm>
            <a:off x="4291693" y="2788365"/>
            <a:ext cx="7869822" cy="1941475"/>
          </a:xfrm>
          <a:prstGeom prst="rect">
            <a:avLst/>
          </a:prstGeom>
        </p:spPr>
      </p:pic>
      <p:pic>
        <p:nvPicPr>
          <p:cNvPr id="3" name="Picture 2">
            <a:extLst>
              <a:ext uri="{FF2B5EF4-FFF2-40B4-BE49-F238E27FC236}">
                <a16:creationId xmlns:a16="http://schemas.microsoft.com/office/drawing/2014/main" id="{9F3ED426-5139-EE44-8B12-51DBAB7D2B53}"/>
              </a:ext>
            </a:extLst>
          </p:cNvPr>
          <p:cNvPicPr>
            <a:picLocks noChangeAspect="1"/>
          </p:cNvPicPr>
          <p:nvPr/>
        </p:nvPicPr>
        <p:blipFill>
          <a:blip r:embed="rId4"/>
          <a:stretch>
            <a:fillRect/>
          </a:stretch>
        </p:blipFill>
        <p:spPr>
          <a:xfrm>
            <a:off x="4261207" y="4706310"/>
            <a:ext cx="7651465" cy="2030120"/>
          </a:xfrm>
          <a:prstGeom prst="rect">
            <a:avLst/>
          </a:prstGeom>
        </p:spPr>
      </p:pic>
    </p:spTree>
    <p:extLst>
      <p:ext uri="{BB962C8B-B14F-4D97-AF65-F5344CB8AC3E}">
        <p14:creationId xmlns:p14="http://schemas.microsoft.com/office/powerpoint/2010/main" val="60368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dirty="0">
                <a:solidFill>
                  <a:schemeClr val="bg1"/>
                </a:solidFill>
              </a:rPr>
              <a:t>ADDITIONAL FEATURE – MAIL TO SPONSORS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125C2D23-C7D1-314C-BD17-DFB19A9A6E6C}"/>
              </a:ext>
            </a:extLst>
          </p:cNvPr>
          <p:cNvPicPr>
            <a:picLocks noChangeAspect="1"/>
          </p:cNvPicPr>
          <p:nvPr/>
        </p:nvPicPr>
        <p:blipFill>
          <a:blip r:embed="rId2"/>
          <a:stretch>
            <a:fillRect/>
          </a:stretch>
        </p:blipFill>
        <p:spPr>
          <a:xfrm>
            <a:off x="5705832" y="319088"/>
            <a:ext cx="3686093" cy="5936570"/>
          </a:xfrm>
          <a:prstGeom prst="rect">
            <a:avLst/>
          </a:prstGeom>
        </p:spPr>
      </p:pic>
    </p:spTree>
    <p:extLst>
      <p:ext uri="{BB962C8B-B14F-4D97-AF65-F5344CB8AC3E}">
        <p14:creationId xmlns:p14="http://schemas.microsoft.com/office/powerpoint/2010/main" val="427449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dirty="0">
                <a:solidFill>
                  <a:schemeClr val="bg1"/>
                </a:solidFill>
              </a:rPr>
              <a:t>SERVICES AT A GLANCE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7A9FDD20-DB34-9E4C-B861-C2973D7F95BC}"/>
              </a:ext>
            </a:extLst>
          </p:cNvPr>
          <p:cNvPicPr>
            <a:picLocks noGrp="1" noChangeAspect="1"/>
          </p:cNvPicPr>
          <p:nvPr>
            <p:ph idx="1"/>
          </p:nvPr>
        </p:nvPicPr>
        <p:blipFill>
          <a:blip r:embed="rId2"/>
          <a:stretch>
            <a:fillRect/>
          </a:stretch>
        </p:blipFill>
        <p:spPr>
          <a:xfrm>
            <a:off x="4167272" y="695877"/>
            <a:ext cx="7621956" cy="5721252"/>
          </a:xfrm>
          <a:prstGeom prst="rect">
            <a:avLst/>
          </a:prstGeom>
        </p:spPr>
      </p:pic>
    </p:spTree>
    <p:extLst>
      <p:ext uri="{BB962C8B-B14F-4D97-AF65-F5344CB8AC3E}">
        <p14:creationId xmlns:p14="http://schemas.microsoft.com/office/powerpoint/2010/main" val="3934140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{75ED413F-0AD2-9E4C-9ABD-398A0585E97E}tf10001060</Template>
  <TotalTime>2802</TotalTime>
  <Words>659</Words>
  <Application>Microsoft Macintosh PowerPoint</Application>
  <PresentationFormat>Widescreen</PresentationFormat>
  <Paragraphs>81</Paragraphs>
  <Slides>40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UPLIFT</vt:lpstr>
      <vt:lpstr>INTRODUCTION</vt:lpstr>
      <vt:lpstr>PROBLEM STATEMENT</vt:lpstr>
      <vt:lpstr>UPLIFT</vt:lpstr>
      <vt:lpstr>Services Provided By Uplift</vt:lpstr>
      <vt:lpstr>ADDITIONAL FEATURES</vt:lpstr>
      <vt:lpstr>ADDITIONAL FEATURE – MAIL TO ADOPTERS</vt:lpstr>
      <vt:lpstr>ADDITIONAL FEATURE – MAIL TO SPONSORS</vt:lpstr>
      <vt:lpstr>SERVICES AT A GLANCE</vt:lpstr>
      <vt:lpstr>WHO WE SERVE</vt:lpstr>
      <vt:lpstr>FLOWCHART</vt:lpstr>
      <vt:lpstr>SEQUENCE DIAGRAM</vt:lpstr>
      <vt:lpstr>Foster Care - Roles</vt:lpstr>
      <vt:lpstr>Hospital - Roles</vt:lpstr>
      <vt:lpstr>Funding -Roles</vt:lpstr>
      <vt:lpstr>Adoption - Roles</vt:lpstr>
      <vt:lpstr>CHILD REGISTRATION ORGANIZATION</vt:lpstr>
      <vt:lpstr>CHILD CARE ORGANIZATION</vt:lpstr>
      <vt:lpstr>CHILD CARE ORGANIZATION</vt:lpstr>
      <vt:lpstr>DOCTOR ORGANIZATION</vt:lpstr>
      <vt:lpstr>DOCTOR ORGANIZATION</vt:lpstr>
      <vt:lpstr>LAB ORGANIZATION</vt:lpstr>
      <vt:lpstr>PHARMACIST ORGANIZATION</vt:lpstr>
      <vt:lpstr>ADOPTION REGISTRATION FORM</vt:lpstr>
      <vt:lpstr>ADOPTION ENTERPRISE APPROVAL</vt:lpstr>
      <vt:lpstr>ADOPTION ORGANIZATION</vt:lpstr>
      <vt:lpstr>INITIATE  BGC</vt:lpstr>
      <vt:lpstr>BACKGROUND AND CRIMINAL CHECK ORGANIZATION</vt:lpstr>
      <vt:lpstr>FINANCE CHECK ORGANIZATION</vt:lpstr>
      <vt:lpstr>ADOPTER ORGANIZATION</vt:lpstr>
      <vt:lpstr>CHILD SELECTION</vt:lpstr>
      <vt:lpstr>CHILD CARE ORGANIZATION ROLE IN ADOPTION</vt:lpstr>
      <vt:lpstr>SPONSOR REGISTRATION</vt:lpstr>
      <vt:lpstr>FUNDING ENTERPRISE APPROVAL</vt:lpstr>
      <vt:lpstr>CHILD CARE REQUEST FOR FUNDS</vt:lpstr>
      <vt:lpstr>CHILD CARE REQUEST FOR FUNDS</vt:lpstr>
      <vt:lpstr>SPONSOR WORK AREA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dc:title>
  <dc:creator>Swaroop.Sn@outlook.com</dc:creator>
  <cp:lastModifiedBy>Swaroop.Sn@outlook.com</cp:lastModifiedBy>
  <cp:revision>213</cp:revision>
  <dcterms:created xsi:type="dcterms:W3CDTF">2021-04-20T19:44:00Z</dcterms:created>
  <dcterms:modified xsi:type="dcterms:W3CDTF">2021-04-23T22:28:04Z</dcterms:modified>
</cp:coreProperties>
</file>